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xml" ContentType="application/vnd.openxmlformats-officedocument.presentationml.tags+xml"/>
  <Override PartName="/ppt/notesSlides/notesSlide77.xml" ContentType="application/vnd.openxmlformats-officedocument.presentationml.notesSlide+xml"/>
  <Override PartName="/ppt/tags/tag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0.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8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tags/tag3.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292" r:id="rId3"/>
    <p:sldId id="293" r:id="rId4"/>
    <p:sldId id="277" r:id="rId5"/>
    <p:sldId id="278" r:id="rId6"/>
    <p:sldId id="276" r:id="rId7"/>
    <p:sldId id="275" r:id="rId8"/>
    <p:sldId id="273" r:id="rId9"/>
    <p:sldId id="390" r:id="rId10"/>
    <p:sldId id="283" r:id="rId11"/>
    <p:sldId id="282" r:id="rId12"/>
    <p:sldId id="298" r:id="rId13"/>
    <p:sldId id="323" r:id="rId14"/>
    <p:sldId id="348" r:id="rId15"/>
    <p:sldId id="413" r:id="rId16"/>
    <p:sldId id="347" r:id="rId17"/>
    <p:sldId id="409" r:id="rId18"/>
    <p:sldId id="313" r:id="rId19"/>
    <p:sldId id="316" r:id="rId20"/>
    <p:sldId id="300" r:id="rId21"/>
    <p:sldId id="315" r:id="rId22"/>
    <p:sldId id="352" r:id="rId23"/>
    <p:sldId id="414" r:id="rId24"/>
    <p:sldId id="391" r:id="rId25"/>
    <p:sldId id="364" r:id="rId26"/>
    <p:sldId id="367" r:id="rId27"/>
    <p:sldId id="366" r:id="rId28"/>
    <p:sldId id="382" r:id="rId29"/>
    <p:sldId id="419" r:id="rId30"/>
    <p:sldId id="383" r:id="rId31"/>
    <p:sldId id="392" r:id="rId32"/>
    <p:sldId id="393" r:id="rId33"/>
    <p:sldId id="394" r:id="rId34"/>
    <p:sldId id="395" r:id="rId35"/>
    <p:sldId id="396" r:id="rId36"/>
    <p:sldId id="397" r:id="rId37"/>
    <p:sldId id="302" r:id="rId38"/>
    <p:sldId id="335" r:id="rId39"/>
    <p:sldId id="334" r:id="rId40"/>
    <p:sldId id="415" r:id="rId41"/>
    <p:sldId id="329" r:id="rId42"/>
    <p:sldId id="354" r:id="rId43"/>
    <p:sldId id="312" r:id="rId44"/>
    <p:sldId id="322" r:id="rId45"/>
    <p:sldId id="319" r:id="rId46"/>
    <p:sldId id="368" r:id="rId47"/>
    <p:sldId id="407" r:id="rId48"/>
    <p:sldId id="420" r:id="rId49"/>
    <p:sldId id="406" r:id="rId50"/>
    <p:sldId id="404" r:id="rId51"/>
    <p:sldId id="355" r:id="rId52"/>
    <p:sldId id="356" r:id="rId53"/>
    <p:sldId id="357" r:id="rId54"/>
    <p:sldId id="358" r:id="rId55"/>
    <p:sldId id="309" r:id="rId56"/>
    <p:sldId id="417" r:id="rId57"/>
    <p:sldId id="359" r:id="rId58"/>
    <p:sldId id="373" r:id="rId59"/>
    <p:sldId id="377" r:id="rId60"/>
    <p:sldId id="308" r:id="rId61"/>
    <p:sldId id="379" r:id="rId62"/>
    <p:sldId id="381" r:id="rId63"/>
    <p:sldId id="325" r:id="rId64"/>
    <p:sldId id="363" r:id="rId65"/>
    <p:sldId id="421" r:id="rId66"/>
    <p:sldId id="398" r:id="rId67"/>
    <p:sldId id="399" r:id="rId68"/>
    <p:sldId id="400" r:id="rId69"/>
    <p:sldId id="423" r:id="rId70"/>
    <p:sldId id="326" r:id="rId71"/>
    <p:sldId id="416" r:id="rId72"/>
    <p:sldId id="365" r:id="rId73"/>
    <p:sldId id="412" r:id="rId74"/>
    <p:sldId id="260" r:id="rId75"/>
    <p:sldId id="330" r:id="rId76"/>
    <p:sldId id="318" r:id="rId77"/>
    <p:sldId id="311" r:id="rId78"/>
    <p:sldId id="305" r:id="rId79"/>
    <p:sldId id="306" r:id="rId80"/>
    <p:sldId id="341" r:id="rId81"/>
    <p:sldId id="339" r:id="rId82"/>
    <p:sldId id="340" r:id="rId83"/>
    <p:sldId id="328" r:id="rId84"/>
    <p:sldId id="285" r:id="rId85"/>
    <p:sldId id="403" r:id="rId86"/>
    <p:sldId id="286" r:id="rId87"/>
    <p:sldId id="287" r:id="rId88"/>
    <p:sldId id="288" r:id="rId89"/>
    <p:sldId id="289" r:id="rId90"/>
    <p:sldId id="290" r:id="rId91"/>
    <p:sldId id="294" r:id="rId92"/>
    <p:sldId id="295" r:id="rId93"/>
    <p:sldId id="296" r:id="rId94"/>
    <p:sldId id="372" r:id="rId95"/>
    <p:sldId id="389" r:id="rId96"/>
    <p:sldId id="422"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5"/>
    <p:restoredTop sz="93375"/>
  </p:normalViewPr>
  <p:slideViewPr>
    <p:cSldViewPr snapToGrid="0" snapToObjects="1">
      <p:cViewPr varScale="1">
        <p:scale>
          <a:sx n="144" d="100"/>
          <a:sy n="144" d="100"/>
        </p:scale>
        <p:origin x="23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197F14-1E2B-490A-B3A7-8129D097B3A1}"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572A237B-F5EB-4BB4-9C68-5D332FEF894F}">
      <dgm:prSet/>
      <dgm:spPr/>
      <dgm:t>
        <a:bodyPr/>
        <a:lstStyle/>
        <a:p>
          <a:r>
            <a:rPr lang="en-US"/>
            <a:t>Behavioral </a:t>
          </a:r>
        </a:p>
      </dgm:t>
    </dgm:pt>
    <dgm:pt modelId="{189F7827-0EE6-4265-9D9D-BBDA3E49592E}" type="parTrans" cxnId="{946D5E62-D560-4035-97C9-6B8ACE0684EA}">
      <dgm:prSet/>
      <dgm:spPr/>
      <dgm:t>
        <a:bodyPr/>
        <a:lstStyle/>
        <a:p>
          <a:endParaRPr lang="en-US"/>
        </a:p>
      </dgm:t>
    </dgm:pt>
    <dgm:pt modelId="{46381E52-7FE2-4795-B658-E61EDCF850AA}" type="sibTrans" cxnId="{946D5E62-D560-4035-97C9-6B8ACE0684EA}">
      <dgm:prSet/>
      <dgm:spPr/>
      <dgm:t>
        <a:bodyPr/>
        <a:lstStyle/>
        <a:p>
          <a:endParaRPr lang="en-US"/>
        </a:p>
      </dgm:t>
    </dgm:pt>
    <dgm:pt modelId="{1975B44E-BB67-42CE-922B-2E0044C77FAF}">
      <dgm:prSet/>
      <dgm:spPr/>
      <dgm:t>
        <a:bodyPr/>
        <a:lstStyle/>
        <a:p>
          <a:r>
            <a:rPr lang="en-US" dirty="0"/>
            <a:t>Discrimination judgements of depth where specific cue values are controlled</a:t>
          </a:r>
        </a:p>
      </dgm:t>
    </dgm:pt>
    <dgm:pt modelId="{2FA29C0B-9DF1-4065-8BB9-7B6AE52C22FD}" type="parTrans" cxnId="{8C14591C-D191-44BD-A17B-26A6F81C95A0}">
      <dgm:prSet/>
      <dgm:spPr/>
      <dgm:t>
        <a:bodyPr/>
        <a:lstStyle/>
        <a:p>
          <a:endParaRPr lang="en-US"/>
        </a:p>
      </dgm:t>
    </dgm:pt>
    <dgm:pt modelId="{0C76AEA1-CF5F-4D13-9A53-413F5BEF48B6}" type="sibTrans" cxnId="{8C14591C-D191-44BD-A17B-26A6F81C95A0}">
      <dgm:prSet/>
      <dgm:spPr/>
      <dgm:t>
        <a:bodyPr/>
        <a:lstStyle/>
        <a:p>
          <a:endParaRPr lang="en-US"/>
        </a:p>
      </dgm:t>
    </dgm:pt>
    <dgm:pt modelId="{56EF4AE1-4F97-40C9-91CD-1E2A10376C04}">
      <dgm:prSet/>
      <dgm:spPr/>
      <dgm:t>
        <a:bodyPr/>
        <a:lstStyle/>
        <a:p>
          <a:r>
            <a:rPr lang="en-US"/>
            <a:t>Eye-Tracking </a:t>
          </a:r>
        </a:p>
      </dgm:t>
    </dgm:pt>
    <dgm:pt modelId="{96B36856-6E50-4D3B-A3AC-8FD1A47702C3}" type="parTrans" cxnId="{8BEE44C4-20A5-4E6F-9A97-82FD4C92D4E3}">
      <dgm:prSet/>
      <dgm:spPr/>
      <dgm:t>
        <a:bodyPr/>
        <a:lstStyle/>
        <a:p>
          <a:endParaRPr lang="en-US"/>
        </a:p>
      </dgm:t>
    </dgm:pt>
    <dgm:pt modelId="{B829E93C-C8AB-4805-BFCF-CED046FFC334}" type="sibTrans" cxnId="{8BEE44C4-20A5-4E6F-9A97-82FD4C92D4E3}">
      <dgm:prSet/>
      <dgm:spPr/>
      <dgm:t>
        <a:bodyPr/>
        <a:lstStyle/>
        <a:p>
          <a:endParaRPr lang="en-US"/>
        </a:p>
      </dgm:t>
    </dgm:pt>
    <dgm:pt modelId="{5C333FC7-EFC6-45F4-9799-A0082660DA38}">
      <dgm:prSet/>
      <dgm:spPr/>
      <dgm:t>
        <a:bodyPr/>
        <a:lstStyle/>
        <a:p>
          <a:r>
            <a:rPr lang="en-US"/>
            <a:t>Does gaze behavior predict the temporal course of cue extraction and cue weighting?</a:t>
          </a:r>
        </a:p>
      </dgm:t>
    </dgm:pt>
    <dgm:pt modelId="{694B0B78-7AA8-45E1-B5C0-DAD4A22745D6}" type="parTrans" cxnId="{D10CA2EF-42D9-4D83-9BCB-1DB34D49EC45}">
      <dgm:prSet/>
      <dgm:spPr/>
      <dgm:t>
        <a:bodyPr/>
        <a:lstStyle/>
        <a:p>
          <a:endParaRPr lang="en-US"/>
        </a:p>
      </dgm:t>
    </dgm:pt>
    <dgm:pt modelId="{A3FAC7F7-5374-4EFE-B094-764C036995BF}" type="sibTrans" cxnId="{D10CA2EF-42D9-4D83-9BCB-1DB34D49EC45}">
      <dgm:prSet/>
      <dgm:spPr/>
      <dgm:t>
        <a:bodyPr/>
        <a:lstStyle/>
        <a:p>
          <a:endParaRPr lang="en-US"/>
        </a:p>
      </dgm:t>
    </dgm:pt>
    <dgm:pt modelId="{05D5C569-6BFB-42E2-BDB1-931A7062E5D3}">
      <dgm:prSet/>
      <dgm:spPr/>
      <dgm:t>
        <a:bodyPr/>
        <a:lstStyle/>
        <a:p>
          <a:r>
            <a:rPr lang="en-US"/>
            <a:t>Computer Model of Depth Cues </a:t>
          </a:r>
        </a:p>
      </dgm:t>
    </dgm:pt>
    <dgm:pt modelId="{C9E2452F-DECA-45D1-B6E0-52E8836E93E7}" type="parTrans" cxnId="{DC8E78B8-9D37-4EC0-B863-FD3B954C3350}">
      <dgm:prSet/>
      <dgm:spPr/>
      <dgm:t>
        <a:bodyPr/>
        <a:lstStyle/>
        <a:p>
          <a:endParaRPr lang="en-US"/>
        </a:p>
      </dgm:t>
    </dgm:pt>
    <dgm:pt modelId="{C8FA7909-A96B-4443-B3BB-AF390817B6F8}" type="sibTrans" cxnId="{DC8E78B8-9D37-4EC0-B863-FD3B954C3350}">
      <dgm:prSet/>
      <dgm:spPr/>
      <dgm:t>
        <a:bodyPr/>
        <a:lstStyle/>
        <a:p>
          <a:endParaRPr lang="en-US"/>
        </a:p>
      </dgm:t>
    </dgm:pt>
    <dgm:pt modelId="{4A530318-21AE-42E7-B775-C9465F9746C3}">
      <dgm:prSet/>
      <dgm:spPr/>
      <dgm:t>
        <a:bodyPr/>
        <a:lstStyle/>
        <a:p>
          <a:r>
            <a:rPr lang="en-US"/>
            <a:t>Predict classification of depth cues in real world scenes </a:t>
          </a:r>
        </a:p>
      </dgm:t>
    </dgm:pt>
    <dgm:pt modelId="{4C364BFF-1E3C-48B0-AF42-75BD094782AB}" type="parTrans" cxnId="{2D346D40-5E68-4AE9-910C-BEC012A65208}">
      <dgm:prSet/>
      <dgm:spPr/>
      <dgm:t>
        <a:bodyPr/>
        <a:lstStyle/>
        <a:p>
          <a:endParaRPr lang="en-US"/>
        </a:p>
      </dgm:t>
    </dgm:pt>
    <dgm:pt modelId="{28549B28-E32A-4F9F-A21C-64C5EBE0C90C}" type="sibTrans" cxnId="{2D346D40-5E68-4AE9-910C-BEC012A65208}">
      <dgm:prSet/>
      <dgm:spPr/>
      <dgm:t>
        <a:bodyPr/>
        <a:lstStyle/>
        <a:p>
          <a:endParaRPr lang="en-US"/>
        </a:p>
      </dgm:t>
    </dgm:pt>
    <dgm:pt modelId="{81AE1128-29CA-44AE-ADC2-5062E14B4404}">
      <dgm:prSet/>
      <dgm:spPr/>
      <dgm:t>
        <a:bodyPr/>
        <a:lstStyle/>
        <a:p>
          <a:r>
            <a:rPr lang="en-US"/>
            <a:t>Applications </a:t>
          </a:r>
        </a:p>
      </dgm:t>
    </dgm:pt>
    <dgm:pt modelId="{2563AA77-06D3-426F-98EC-52C07B29851B}" type="parTrans" cxnId="{0B33C943-A00C-4D8B-B890-72895D1043BF}">
      <dgm:prSet/>
      <dgm:spPr/>
      <dgm:t>
        <a:bodyPr/>
        <a:lstStyle/>
        <a:p>
          <a:endParaRPr lang="en-US"/>
        </a:p>
      </dgm:t>
    </dgm:pt>
    <dgm:pt modelId="{3EB61BB0-735E-4A5C-BDB2-4B61CB376E6E}" type="sibTrans" cxnId="{0B33C943-A00C-4D8B-B890-72895D1043BF}">
      <dgm:prSet/>
      <dgm:spPr/>
      <dgm:t>
        <a:bodyPr/>
        <a:lstStyle/>
        <a:p>
          <a:endParaRPr lang="en-US"/>
        </a:p>
      </dgm:t>
    </dgm:pt>
    <dgm:pt modelId="{1D2C4B27-E883-4464-B50A-4B3E43269FE5}">
      <dgm:prSet/>
      <dgm:spPr/>
      <dgm:t>
        <a:bodyPr/>
        <a:lstStyle/>
        <a:p>
          <a:r>
            <a:rPr lang="en-US"/>
            <a:t>Virtual Reality </a:t>
          </a:r>
        </a:p>
      </dgm:t>
    </dgm:pt>
    <dgm:pt modelId="{A3ADB0C7-7ED0-4693-8D7B-984252DA1785}" type="parTrans" cxnId="{9B17772B-A1CE-4BEE-98A0-29FA6A98AB12}">
      <dgm:prSet/>
      <dgm:spPr/>
      <dgm:t>
        <a:bodyPr/>
        <a:lstStyle/>
        <a:p>
          <a:endParaRPr lang="en-US"/>
        </a:p>
      </dgm:t>
    </dgm:pt>
    <dgm:pt modelId="{ECC4B3DF-8C3A-48B1-8D65-A178B5EB713A}" type="sibTrans" cxnId="{9B17772B-A1CE-4BEE-98A0-29FA6A98AB12}">
      <dgm:prSet/>
      <dgm:spPr/>
      <dgm:t>
        <a:bodyPr/>
        <a:lstStyle/>
        <a:p>
          <a:endParaRPr lang="en-US"/>
        </a:p>
      </dgm:t>
    </dgm:pt>
    <dgm:pt modelId="{7B72752D-83B9-4D06-A75E-0239EE383E41}">
      <dgm:prSet/>
      <dgm:spPr/>
      <dgm:t>
        <a:bodyPr/>
        <a:lstStyle/>
        <a:p>
          <a:r>
            <a:rPr lang="en-US"/>
            <a:t>HCI </a:t>
          </a:r>
        </a:p>
      </dgm:t>
    </dgm:pt>
    <dgm:pt modelId="{FAE90612-57E0-453D-94F9-247CBFEB20C4}" type="parTrans" cxnId="{692817F4-33DA-47DF-9915-99A7632BF540}">
      <dgm:prSet/>
      <dgm:spPr/>
      <dgm:t>
        <a:bodyPr/>
        <a:lstStyle/>
        <a:p>
          <a:endParaRPr lang="en-US"/>
        </a:p>
      </dgm:t>
    </dgm:pt>
    <dgm:pt modelId="{6071634E-38D5-4373-8FFF-F199DD464BD8}" type="sibTrans" cxnId="{692817F4-33DA-47DF-9915-99A7632BF540}">
      <dgm:prSet/>
      <dgm:spPr/>
      <dgm:t>
        <a:bodyPr/>
        <a:lstStyle/>
        <a:p>
          <a:endParaRPr lang="en-US"/>
        </a:p>
      </dgm:t>
    </dgm:pt>
    <dgm:pt modelId="{B2456F70-83BC-46E6-BE06-06938BF8247B}">
      <dgm:prSet/>
      <dgm:spPr/>
      <dgm:t>
        <a:bodyPr/>
        <a:lstStyle/>
        <a:p>
          <a:r>
            <a:rPr lang="en-US" dirty="0"/>
            <a:t>Aging </a:t>
          </a:r>
        </a:p>
      </dgm:t>
    </dgm:pt>
    <dgm:pt modelId="{DC22B9C1-B6B3-494E-B19B-EB2303A442A0}" type="parTrans" cxnId="{BD116AEE-935B-43AB-85FA-D00109940D3F}">
      <dgm:prSet/>
      <dgm:spPr/>
      <dgm:t>
        <a:bodyPr/>
        <a:lstStyle/>
        <a:p>
          <a:endParaRPr lang="en-US"/>
        </a:p>
      </dgm:t>
    </dgm:pt>
    <dgm:pt modelId="{8CECF2ED-F4E3-4E68-B441-B7E185B7B628}" type="sibTrans" cxnId="{BD116AEE-935B-43AB-85FA-D00109940D3F}">
      <dgm:prSet/>
      <dgm:spPr/>
      <dgm:t>
        <a:bodyPr/>
        <a:lstStyle/>
        <a:p>
          <a:endParaRPr lang="en-US"/>
        </a:p>
      </dgm:t>
    </dgm:pt>
    <dgm:pt modelId="{3F647947-5D69-5247-AEAA-2199730CF661}" type="pres">
      <dgm:prSet presAssocID="{1A197F14-1E2B-490A-B3A7-8129D097B3A1}" presName="linear" presStyleCnt="0">
        <dgm:presLayoutVars>
          <dgm:dir/>
          <dgm:animLvl val="lvl"/>
          <dgm:resizeHandles val="exact"/>
        </dgm:presLayoutVars>
      </dgm:prSet>
      <dgm:spPr/>
    </dgm:pt>
    <dgm:pt modelId="{1971FB0F-F9CD-9F4A-A567-B3C496BEDF13}" type="pres">
      <dgm:prSet presAssocID="{572A237B-F5EB-4BB4-9C68-5D332FEF894F}" presName="parentLin" presStyleCnt="0"/>
      <dgm:spPr/>
    </dgm:pt>
    <dgm:pt modelId="{ED596B30-72AC-E048-88CC-9AFB234F8BC8}" type="pres">
      <dgm:prSet presAssocID="{572A237B-F5EB-4BB4-9C68-5D332FEF894F}" presName="parentLeftMargin" presStyleLbl="node1" presStyleIdx="0" presStyleCnt="4"/>
      <dgm:spPr/>
    </dgm:pt>
    <dgm:pt modelId="{2499B609-5568-7042-8B3F-D2900141F88E}" type="pres">
      <dgm:prSet presAssocID="{572A237B-F5EB-4BB4-9C68-5D332FEF894F}" presName="parentText" presStyleLbl="node1" presStyleIdx="0" presStyleCnt="4">
        <dgm:presLayoutVars>
          <dgm:chMax val="0"/>
          <dgm:bulletEnabled val="1"/>
        </dgm:presLayoutVars>
      </dgm:prSet>
      <dgm:spPr/>
    </dgm:pt>
    <dgm:pt modelId="{D4831787-6D8E-224F-838E-8DBEEC796EB1}" type="pres">
      <dgm:prSet presAssocID="{572A237B-F5EB-4BB4-9C68-5D332FEF894F}" presName="negativeSpace" presStyleCnt="0"/>
      <dgm:spPr/>
    </dgm:pt>
    <dgm:pt modelId="{D265F0C9-A16E-1343-AAF8-B30B260D01FC}" type="pres">
      <dgm:prSet presAssocID="{572A237B-F5EB-4BB4-9C68-5D332FEF894F}" presName="childText" presStyleLbl="conFgAcc1" presStyleIdx="0" presStyleCnt="4">
        <dgm:presLayoutVars>
          <dgm:bulletEnabled val="1"/>
        </dgm:presLayoutVars>
      </dgm:prSet>
      <dgm:spPr/>
    </dgm:pt>
    <dgm:pt modelId="{D7ADB0A6-A730-6943-A469-4D365E67899E}" type="pres">
      <dgm:prSet presAssocID="{46381E52-7FE2-4795-B658-E61EDCF850AA}" presName="spaceBetweenRectangles" presStyleCnt="0"/>
      <dgm:spPr/>
    </dgm:pt>
    <dgm:pt modelId="{09013D86-F35D-0D46-A9C4-9290FFDA30A7}" type="pres">
      <dgm:prSet presAssocID="{56EF4AE1-4F97-40C9-91CD-1E2A10376C04}" presName="parentLin" presStyleCnt="0"/>
      <dgm:spPr/>
    </dgm:pt>
    <dgm:pt modelId="{CC73C026-E033-424E-B0D7-0F4D52FD7AB3}" type="pres">
      <dgm:prSet presAssocID="{56EF4AE1-4F97-40C9-91CD-1E2A10376C04}" presName="parentLeftMargin" presStyleLbl="node1" presStyleIdx="0" presStyleCnt="4"/>
      <dgm:spPr/>
    </dgm:pt>
    <dgm:pt modelId="{BDA15046-C298-D245-B253-DDD6C7FB192C}" type="pres">
      <dgm:prSet presAssocID="{56EF4AE1-4F97-40C9-91CD-1E2A10376C04}" presName="parentText" presStyleLbl="node1" presStyleIdx="1" presStyleCnt="4">
        <dgm:presLayoutVars>
          <dgm:chMax val="0"/>
          <dgm:bulletEnabled val="1"/>
        </dgm:presLayoutVars>
      </dgm:prSet>
      <dgm:spPr/>
    </dgm:pt>
    <dgm:pt modelId="{19A37425-5D91-104B-A3AF-D93AB69FAB5B}" type="pres">
      <dgm:prSet presAssocID="{56EF4AE1-4F97-40C9-91CD-1E2A10376C04}" presName="negativeSpace" presStyleCnt="0"/>
      <dgm:spPr/>
    </dgm:pt>
    <dgm:pt modelId="{9A0BDA51-9C50-7F47-B8D0-717D4193513D}" type="pres">
      <dgm:prSet presAssocID="{56EF4AE1-4F97-40C9-91CD-1E2A10376C04}" presName="childText" presStyleLbl="conFgAcc1" presStyleIdx="1" presStyleCnt="4">
        <dgm:presLayoutVars>
          <dgm:bulletEnabled val="1"/>
        </dgm:presLayoutVars>
      </dgm:prSet>
      <dgm:spPr/>
    </dgm:pt>
    <dgm:pt modelId="{45B06602-AEBC-1E49-BBF1-A7DC99EBF3D0}" type="pres">
      <dgm:prSet presAssocID="{B829E93C-C8AB-4805-BFCF-CED046FFC334}" presName="spaceBetweenRectangles" presStyleCnt="0"/>
      <dgm:spPr/>
    </dgm:pt>
    <dgm:pt modelId="{60DE8C83-FD1B-1246-926C-3B5785F3719E}" type="pres">
      <dgm:prSet presAssocID="{05D5C569-6BFB-42E2-BDB1-931A7062E5D3}" presName="parentLin" presStyleCnt="0"/>
      <dgm:spPr/>
    </dgm:pt>
    <dgm:pt modelId="{A6F73A6C-793E-E047-8BFE-C034619B91F9}" type="pres">
      <dgm:prSet presAssocID="{05D5C569-6BFB-42E2-BDB1-931A7062E5D3}" presName="parentLeftMargin" presStyleLbl="node1" presStyleIdx="1" presStyleCnt="4"/>
      <dgm:spPr/>
    </dgm:pt>
    <dgm:pt modelId="{8D0EA3BD-FD0E-B14C-8886-537A8BAC9C3D}" type="pres">
      <dgm:prSet presAssocID="{05D5C569-6BFB-42E2-BDB1-931A7062E5D3}" presName="parentText" presStyleLbl="node1" presStyleIdx="2" presStyleCnt="4">
        <dgm:presLayoutVars>
          <dgm:chMax val="0"/>
          <dgm:bulletEnabled val="1"/>
        </dgm:presLayoutVars>
      </dgm:prSet>
      <dgm:spPr/>
    </dgm:pt>
    <dgm:pt modelId="{DD5FBDE2-FB5E-204F-9E07-6014C5E7582E}" type="pres">
      <dgm:prSet presAssocID="{05D5C569-6BFB-42E2-BDB1-931A7062E5D3}" presName="negativeSpace" presStyleCnt="0"/>
      <dgm:spPr/>
    </dgm:pt>
    <dgm:pt modelId="{7DC9C533-5B73-4A4B-B0DF-6A5D32122C2D}" type="pres">
      <dgm:prSet presAssocID="{05D5C569-6BFB-42E2-BDB1-931A7062E5D3}" presName="childText" presStyleLbl="conFgAcc1" presStyleIdx="2" presStyleCnt="4">
        <dgm:presLayoutVars>
          <dgm:bulletEnabled val="1"/>
        </dgm:presLayoutVars>
      </dgm:prSet>
      <dgm:spPr/>
    </dgm:pt>
    <dgm:pt modelId="{DB387571-8A11-8545-B269-ED8B7C231543}" type="pres">
      <dgm:prSet presAssocID="{C8FA7909-A96B-4443-B3BB-AF390817B6F8}" presName="spaceBetweenRectangles" presStyleCnt="0"/>
      <dgm:spPr/>
    </dgm:pt>
    <dgm:pt modelId="{77E9A713-FF87-3541-9AFB-45E140D7EDCA}" type="pres">
      <dgm:prSet presAssocID="{81AE1128-29CA-44AE-ADC2-5062E14B4404}" presName="parentLin" presStyleCnt="0"/>
      <dgm:spPr/>
    </dgm:pt>
    <dgm:pt modelId="{CBC8B821-84F3-8743-88FF-1E4F786A3B2B}" type="pres">
      <dgm:prSet presAssocID="{81AE1128-29CA-44AE-ADC2-5062E14B4404}" presName="parentLeftMargin" presStyleLbl="node1" presStyleIdx="2" presStyleCnt="4"/>
      <dgm:spPr/>
    </dgm:pt>
    <dgm:pt modelId="{F0878C46-28D5-DC48-B84E-848B2BEA2D10}" type="pres">
      <dgm:prSet presAssocID="{81AE1128-29CA-44AE-ADC2-5062E14B4404}" presName="parentText" presStyleLbl="node1" presStyleIdx="3" presStyleCnt="4">
        <dgm:presLayoutVars>
          <dgm:chMax val="0"/>
          <dgm:bulletEnabled val="1"/>
        </dgm:presLayoutVars>
      </dgm:prSet>
      <dgm:spPr/>
    </dgm:pt>
    <dgm:pt modelId="{517A74B8-8BEC-D249-BE7A-3D9CB89FF01D}" type="pres">
      <dgm:prSet presAssocID="{81AE1128-29CA-44AE-ADC2-5062E14B4404}" presName="negativeSpace" presStyleCnt="0"/>
      <dgm:spPr/>
    </dgm:pt>
    <dgm:pt modelId="{3B207207-3F41-7C47-89E4-AD4AF60E24CB}" type="pres">
      <dgm:prSet presAssocID="{81AE1128-29CA-44AE-ADC2-5062E14B4404}" presName="childText" presStyleLbl="conFgAcc1" presStyleIdx="3" presStyleCnt="4">
        <dgm:presLayoutVars>
          <dgm:bulletEnabled val="1"/>
        </dgm:presLayoutVars>
      </dgm:prSet>
      <dgm:spPr/>
    </dgm:pt>
  </dgm:ptLst>
  <dgm:cxnLst>
    <dgm:cxn modelId="{10E6E40F-EF71-FB42-A320-20C66CDE4244}" type="presOf" srcId="{1A197F14-1E2B-490A-B3A7-8129D097B3A1}" destId="{3F647947-5D69-5247-AEAA-2199730CF661}" srcOrd="0" destOrd="0" presId="urn:microsoft.com/office/officeart/2005/8/layout/list1"/>
    <dgm:cxn modelId="{8C14591C-D191-44BD-A17B-26A6F81C95A0}" srcId="{572A237B-F5EB-4BB4-9C68-5D332FEF894F}" destId="{1975B44E-BB67-42CE-922B-2E0044C77FAF}" srcOrd="0" destOrd="0" parTransId="{2FA29C0B-9DF1-4065-8BB9-7B6AE52C22FD}" sibTransId="{0C76AEA1-CF5F-4D13-9A53-413F5BEF48B6}"/>
    <dgm:cxn modelId="{D6B56D1F-638A-BB4D-BCFD-5CD960F750D2}" type="presOf" srcId="{1975B44E-BB67-42CE-922B-2E0044C77FAF}" destId="{D265F0C9-A16E-1343-AAF8-B30B260D01FC}" srcOrd="0" destOrd="0" presId="urn:microsoft.com/office/officeart/2005/8/layout/list1"/>
    <dgm:cxn modelId="{8B3D9820-F183-E747-A181-A51FC53911E5}" type="presOf" srcId="{572A237B-F5EB-4BB4-9C68-5D332FEF894F}" destId="{ED596B30-72AC-E048-88CC-9AFB234F8BC8}" srcOrd="0" destOrd="0" presId="urn:microsoft.com/office/officeart/2005/8/layout/list1"/>
    <dgm:cxn modelId="{1BA8E622-26D0-C242-8437-E7546D85C97B}" type="presOf" srcId="{56EF4AE1-4F97-40C9-91CD-1E2A10376C04}" destId="{BDA15046-C298-D245-B253-DDD6C7FB192C}" srcOrd="1" destOrd="0" presId="urn:microsoft.com/office/officeart/2005/8/layout/list1"/>
    <dgm:cxn modelId="{9B17772B-A1CE-4BEE-98A0-29FA6A98AB12}" srcId="{81AE1128-29CA-44AE-ADC2-5062E14B4404}" destId="{1D2C4B27-E883-4464-B50A-4B3E43269FE5}" srcOrd="0" destOrd="0" parTransId="{A3ADB0C7-7ED0-4693-8D7B-984252DA1785}" sibTransId="{ECC4B3DF-8C3A-48B1-8D65-A178B5EB713A}"/>
    <dgm:cxn modelId="{2D346D40-5E68-4AE9-910C-BEC012A65208}" srcId="{05D5C569-6BFB-42E2-BDB1-931A7062E5D3}" destId="{4A530318-21AE-42E7-B775-C9465F9746C3}" srcOrd="0" destOrd="0" parTransId="{4C364BFF-1E3C-48B0-AF42-75BD094782AB}" sibTransId="{28549B28-E32A-4F9F-A21C-64C5EBE0C90C}"/>
    <dgm:cxn modelId="{0B33C943-A00C-4D8B-B890-72895D1043BF}" srcId="{1A197F14-1E2B-490A-B3A7-8129D097B3A1}" destId="{81AE1128-29CA-44AE-ADC2-5062E14B4404}" srcOrd="3" destOrd="0" parTransId="{2563AA77-06D3-426F-98EC-52C07B29851B}" sibTransId="{3EB61BB0-735E-4A5C-BDB2-4B61CB376E6E}"/>
    <dgm:cxn modelId="{6D116249-FCE5-0A4D-9CDA-6964C6C86834}" type="presOf" srcId="{81AE1128-29CA-44AE-ADC2-5062E14B4404}" destId="{F0878C46-28D5-DC48-B84E-848B2BEA2D10}" srcOrd="1" destOrd="0" presId="urn:microsoft.com/office/officeart/2005/8/layout/list1"/>
    <dgm:cxn modelId="{A539D356-4BF8-544D-AAA1-0AF28CDE7E4C}" type="presOf" srcId="{5C333FC7-EFC6-45F4-9799-A0082660DA38}" destId="{9A0BDA51-9C50-7F47-B8D0-717D4193513D}" srcOrd="0" destOrd="0" presId="urn:microsoft.com/office/officeart/2005/8/layout/list1"/>
    <dgm:cxn modelId="{946D5E62-D560-4035-97C9-6B8ACE0684EA}" srcId="{1A197F14-1E2B-490A-B3A7-8129D097B3A1}" destId="{572A237B-F5EB-4BB4-9C68-5D332FEF894F}" srcOrd="0" destOrd="0" parTransId="{189F7827-0EE6-4265-9D9D-BBDA3E49592E}" sibTransId="{46381E52-7FE2-4795-B658-E61EDCF850AA}"/>
    <dgm:cxn modelId="{3878336C-CA58-B142-B658-450261B081FF}" type="presOf" srcId="{81AE1128-29CA-44AE-ADC2-5062E14B4404}" destId="{CBC8B821-84F3-8743-88FF-1E4F786A3B2B}" srcOrd="0" destOrd="0" presId="urn:microsoft.com/office/officeart/2005/8/layout/list1"/>
    <dgm:cxn modelId="{7F59EE86-E265-EB4C-B63A-89E82E0CB89D}" type="presOf" srcId="{4A530318-21AE-42E7-B775-C9465F9746C3}" destId="{7DC9C533-5B73-4A4B-B0DF-6A5D32122C2D}" srcOrd="0" destOrd="0" presId="urn:microsoft.com/office/officeart/2005/8/layout/list1"/>
    <dgm:cxn modelId="{6A832693-623F-254D-9288-C225A2F581D4}" type="presOf" srcId="{572A237B-F5EB-4BB4-9C68-5D332FEF894F}" destId="{2499B609-5568-7042-8B3F-D2900141F88E}" srcOrd="1" destOrd="0" presId="urn:microsoft.com/office/officeart/2005/8/layout/list1"/>
    <dgm:cxn modelId="{587E0CA6-75B3-5941-86D6-CBC694C108F8}" type="presOf" srcId="{B2456F70-83BC-46E6-BE06-06938BF8247B}" destId="{3B207207-3F41-7C47-89E4-AD4AF60E24CB}" srcOrd="0" destOrd="2" presId="urn:microsoft.com/office/officeart/2005/8/layout/list1"/>
    <dgm:cxn modelId="{C6CC9DB6-A049-B54E-83E9-E17837F3BDE6}" type="presOf" srcId="{1D2C4B27-E883-4464-B50A-4B3E43269FE5}" destId="{3B207207-3F41-7C47-89E4-AD4AF60E24CB}" srcOrd="0" destOrd="0" presId="urn:microsoft.com/office/officeart/2005/8/layout/list1"/>
    <dgm:cxn modelId="{DC8E78B8-9D37-4EC0-B863-FD3B954C3350}" srcId="{1A197F14-1E2B-490A-B3A7-8129D097B3A1}" destId="{05D5C569-6BFB-42E2-BDB1-931A7062E5D3}" srcOrd="2" destOrd="0" parTransId="{C9E2452F-DECA-45D1-B6E0-52E8836E93E7}" sibTransId="{C8FA7909-A96B-4443-B3BB-AF390817B6F8}"/>
    <dgm:cxn modelId="{5D5DE1B8-560B-8248-A50C-97455A11EF7C}" type="presOf" srcId="{05D5C569-6BFB-42E2-BDB1-931A7062E5D3}" destId="{A6F73A6C-793E-E047-8BFE-C034619B91F9}" srcOrd="0" destOrd="0" presId="urn:microsoft.com/office/officeart/2005/8/layout/list1"/>
    <dgm:cxn modelId="{8BEE44C4-20A5-4E6F-9A97-82FD4C92D4E3}" srcId="{1A197F14-1E2B-490A-B3A7-8129D097B3A1}" destId="{56EF4AE1-4F97-40C9-91CD-1E2A10376C04}" srcOrd="1" destOrd="0" parTransId="{96B36856-6E50-4D3B-A3AC-8FD1A47702C3}" sibTransId="{B829E93C-C8AB-4805-BFCF-CED046FFC334}"/>
    <dgm:cxn modelId="{9DC287D9-83A9-3F42-ACD4-8340D65DCCEB}" type="presOf" srcId="{56EF4AE1-4F97-40C9-91CD-1E2A10376C04}" destId="{CC73C026-E033-424E-B0D7-0F4D52FD7AB3}" srcOrd="0" destOrd="0" presId="urn:microsoft.com/office/officeart/2005/8/layout/list1"/>
    <dgm:cxn modelId="{6E2CAFDF-F8FB-FF43-9CD3-A14A67A598FB}" type="presOf" srcId="{7B72752D-83B9-4D06-A75E-0239EE383E41}" destId="{3B207207-3F41-7C47-89E4-AD4AF60E24CB}" srcOrd="0" destOrd="1" presId="urn:microsoft.com/office/officeart/2005/8/layout/list1"/>
    <dgm:cxn modelId="{BD116AEE-935B-43AB-85FA-D00109940D3F}" srcId="{81AE1128-29CA-44AE-ADC2-5062E14B4404}" destId="{B2456F70-83BC-46E6-BE06-06938BF8247B}" srcOrd="2" destOrd="0" parTransId="{DC22B9C1-B6B3-494E-B19B-EB2303A442A0}" sibTransId="{8CECF2ED-F4E3-4E68-B441-B7E185B7B628}"/>
    <dgm:cxn modelId="{D10CA2EF-42D9-4D83-9BCB-1DB34D49EC45}" srcId="{56EF4AE1-4F97-40C9-91CD-1E2A10376C04}" destId="{5C333FC7-EFC6-45F4-9799-A0082660DA38}" srcOrd="0" destOrd="0" parTransId="{694B0B78-7AA8-45E1-B5C0-DAD4A22745D6}" sibTransId="{A3FAC7F7-5374-4EFE-B094-764C036995BF}"/>
    <dgm:cxn modelId="{692817F4-33DA-47DF-9915-99A7632BF540}" srcId="{81AE1128-29CA-44AE-ADC2-5062E14B4404}" destId="{7B72752D-83B9-4D06-A75E-0239EE383E41}" srcOrd="1" destOrd="0" parTransId="{FAE90612-57E0-453D-94F9-247CBFEB20C4}" sibTransId="{6071634E-38D5-4373-8FFF-F199DD464BD8}"/>
    <dgm:cxn modelId="{F8BDD8FA-AE4B-B14A-82C9-4292AEAE2CAB}" type="presOf" srcId="{05D5C569-6BFB-42E2-BDB1-931A7062E5D3}" destId="{8D0EA3BD-FD0E-B14C-8886-537A8BAC9C3D}" srcOrd="1" destOrd="0" presId="urn:microsoft.com/office/officeart/2005/8/layout/list1"/>
    <dgm:cxn modelId="{98AB4CC9-92AC-BA47-A0C8-2A7B8A69CD3C}" type="presParOf" srcId="{3F647947-5D69-5247-AEAA-2199730CF661}" destId="{1971FB0F-F9CD-9F4A-A567-B3C496BEDF13}" srcOrd="0" destOrd="0" presId="urn:microsoft.com/office/officeart/2005/8/layout/list1"/>
    <dgm:cxn modelId="{D3CB3A75-5D31-CB4F-8AA4-755ABB2517C4}" type="presParOf" srcId="{1971FB0F-F9CD-9F4A-A567-B3C496BEDF13}" destId="{ED596B30-72AC-E048-88CC-9AFB234F8BC8}" srcOrd="0" destOrd="0" presId="urn:microsoft.com/office/officeart/2005/8/layout/list1"/>
    <dgm:cxn modelId="{CC517F71-53F0-B048-A60A-F01B62F56FD0}" type="presParOf" srcId="{1971FB0F-F9CD-9F4A-A567-B3C496BEDF13}" destId="{2499B609-5568-7042-8B3F-D2900141F88E}" srcOrd="1" destOrd="0" presId="urn:microsoft.com/office/officeart/2005/8/layout/list1"/>
    <dgm:cxn modelId="{A4A2510E-5401-A142-8F6B-67B0207EEE79}" type="presParOf" srcId="{3F647947-5D69-5247-AEAA-2199730CF661}" destId="{D4831787-6D8E-224F-838E-8DBEEC796EB1}" srcOrd="1" destOrd="0" presId="urn:microsoft.com/office/officeart/2005/8/layout/list1"/>
    <dgm:cxn modelId="{E841815D-7025-C140-802E-4FA413C6AAF0}" type="presParOf" srcId="{3F647947-5D69-5247-AEAA-2199730CF661}" destId="{D265F0C9-A16E-1343-AAF8-B30B260D01FC}" srcOrd="2" destOrd="0" presId="urn:microsoft.com/office/officeart/2005/8/layout/list1"/>
    <dgm:cxn modelId="{F98420FF-954A-0944-B112-49D81FC27070}" type="presParOf" srcId="{3F647947-5D69-5247-AEAA-2199730CF661}" destId="{D7ADB0A6-A730-6943-A469-4D365E67899E}" srcOrd="3" destOrd="0" presId="urn:microsoft.com/office/officeart/2005/8/layout/list1"/>
    <dgm:cxn modelId="{673443C0-4181-D142-BFD7-35513987AB1C}" type="presParOf" srcId="{3F647947-5D69-5247-AEAA-2199730CF661}" destId="{09013D86-F35D-0D46-A9C4-9290FFDA30A7}" srcOrd="4" destOrd="0" presId="urn:microsoft.com/office/officeart/2005/8/layout/list1"/>
    <dgm:cxn modelId="{8E3E5BBB-41E7-944A-A084-A2C795482C88}" type="presParOf" srcId="{09013D86-F35D-0D46-A9C4-9290FFDA30A7}" destId="{CC73C026-E033-424E-B0D7-0F4D52FD7AB3}" srcOrd="0" destOrd="0" presId="urn:microsoft.com/office/officeart/2005/8/layout/list1"/>
    <dgm:cxn modelId="{173033CA-84A0-2D46-934C-A8CD638E9B4F}" type="presParOf" srcId="{09013D86-F35D-0D46-A9C4-9290FFDA30A7}" destId="{BDA15046-C298-D245-B253-DDD6C7FB192C}" srcOrd="1" destOrd="0" presId="urn:microsoft.com/office/officeart/2005/8/layout/list1"/>
    <dgm:cxn modelId="{6A53A8C0-81C9-BB49-874A-3720DA196CEE}" type="presParOf" srcId="{3F647947-5D69-5247-AEAA-2199730CF661}" destId="{19A37425-5D91-104B-A3AF-D93AB69FAB5B}" srcOrd="5" destOrd="0" presId="urn:microsoft.com/office/officeart/2005/8/layout/list1"/>
    <dgm:cxn modelId="{1F3BA762-CFA3-914D-9A57-A327E706803A}" type="presParOf" srcId="{3F647947-5D69-5247-AEAA-2199730CF661}" destId="{9A0BDA51-9C50-7F47-B8D0-717D4193513D}" srcOrd="6" destOrd="0" presId="urn:microsoft.com/office/officeart/2005/8/layout/list1"/>
    <dgm:cxn modelId="{32CB5558-183A-2C46-8EFD-9C63E5A0A144}" type="presParOf" srcId="{3F647947-5D69-5247-AEAA-2199730CF661}" destId="{45B06602-AEBC-1E49-BBF1-A7DC99EBF3D0}" srcOrd="7" destOrd="0" presId="urn:microsoft.com/office/officeart/2005/8/layout/list1"/>
    <dgm:cxn modelId="{F255ED85-505A-6442-9F03-6760315ECD70}" type="presParOf" srcId="{3F647947-5D69-5247-AEAA-2199730CF661}" destId="{60DE8C83-FD1B-1246-926C-3B5785F3719E}" srcOrd="8" destOrd="0" presId="urn:microsoft.com/office/officeart/2005/8/layout/list1"/>
    <dgm:cxn modelId="{164EC901-60C7-D742-AB91-A662F98F8DED}" type="presParOf" srcId="{60DE8C83-FD1B-1246-926C-3B5785F3719E}" destId="{A6F73A6C-793E-E047-8BFE-C034619B91F9}" srcOrd="0" destOrd="0" presId="urn:microsoft.com/office/officeart/2005/8/layout/list1"/>
    <dgm:cxn modelId="{24D09AE9-C0F3-214D-ADB1-C45000D5C184}" type="presParOf" srcId="{60DE8C83-FD1B-1246-926C-3B5785F3719E}" destId="{8D0EA3BD-FD0E-B14C-8886-537A8BAC9C3D}" srcOrd="1" destOrd="0" presId="urn:microsoft.com/office/officeart/2005/8/layout/list1"/>
    <dgm:cxn modelId="{CBD9F4AB-10B5-F943-BA91-DCF7899E5A12}" type="presParOf" srcId="{3F647947-5D69-5247-AEAA-2199730CF661}" destId="{DD5FBDE2-FB5E-204F-9E07-6014C5E7582E}" srcOrd="9" destOrd="0" presId="urn:microsoft.com/office/officeart/2005/8/layout/list1"/>
    <dgm:cxn modelId="{1A32BA46-397D-C64B-92B2-39C036CCE113}" type="presParOf" srcId="{3F647947-5D69-5247-AEAA-2199730CF661}" destId="{7DC9C533-5B73-4A4B-B0DF-6A5D32122C2D}" srcOrd="10" destOrd="0" presId="urn:microsoft.com/office/officeart/2005/8/layout/list1"/>
    <dgm:cxn modelId="{DDBF265D-B46F-3B47-A08B-6037A643A5E2}" type="presParOf" srcId="{3F647947-5D69-5247-AEAA-2199730CF661}" destId="{DB387571-8A11-8545-B269-ED8B7C231543}" srcOrd="11" destOrd="0" presId="urn:microsoft.com/office/officeart/2005/8/layout/list1"/>
    <dgm:cxn modelId="{0B86F6DE-0935-914A-B8E1-A8A6DDD87668}" type="presParOf" srcId="{3F647947-5D69-5247-AEAA-2199730CF661}" destId="{77E9A713-FF87-3541-9AFB-45E140D7EDCA}" srcOrd="12" destOrd="0" presId="urn:microsoft.com/office/officeart/2005/8/layout/list1"/>
    <dgm:cxn modelId="{5B01D073-786C-AA41-B466-C2956A610430}" type="presParOf" srcId="{77E9A713-FF87-3541-9AFB-45E140D7EDCA}" destId="{CBC8B821-84F3-8743-88FF-1E4F786A3B2B}" srcOrd="0" destOrd="0" presId="urn:microsoft.com/office/officeart/2005/8/layout/list1"/>
    <dgm:cxn modelId="{572484DA-C501-1B46-8741-87F9675F8623}" type="presParOf" srcId="{77E9A713-FF87-3541-9AFB-45E140D7EDCA}" destId="{F0878C46-28D5-DC48-B84E-848B2BEA2D10}" srcOrd="1" destOrd="0" presId="urn:microsoft.com/office/officeart/2005/8/layout/list1"/>
    <dgm:cxn modelId="{26B809AE-FBAA-5F44-99C6-27AFBB2DB4D9}" type="presParOf" srcId="{3F647947-5D69-5247-AEAA-2199730CF661}" destId="{517A74B8-8BEC-D249-BE7A-3D9CB89FF01D}" srcOrd="13" destOrd="0" presId="urn:microsoft.com/office/officeart/2005/8/layout/list1"/>
    <dgm:cxn modelId="{97D450B3-B9CB-0445-8FE6-06B8B175DF6D}" type="presParOf" srcId="{3F647947-5D69-5247-AEAA-2199730CF661}" destId="{3B207207-3F41-7C47-89E4-AD4AF60E24C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616E0F-32CF-8348-B02F-21109DF34FDD}" type="doc">
      <dgm:prSet loTypeId="urn:microsoft.com/office/officeart/2005/8/layout/process1" loCatId="" qsTypeId="urn:microsoft.com/office/officeart/2005/8/quickstyle/simple1" qsCatId="simple" csTypeId="urn:microsoft.com/office/officeart/2005/8/colors/accent1_2" csCatId="accent1" phldr="1"/>
      <dgm:spPr/>
    </dgm:pt>
    <dgm:pt modelId="{0E808152-6155-A84F-A230-16D2618C5E31}">
      <dgm:prSet phldrT="[Text]"/>
      <dgm:spPr>
        <a:solidFill>
          <a:schemeClr val="bg2"/>
        </a:solidFill>
        <a:ln>
          <a:solidFill>
            <a:schemeClr val="tx1"/>
          </a:solidFill>
        </a:ln>
      </dgm:spPr>
      <dgm:t>
        <a:bodyPr/>
        <a:lstStyle/>
        <a:p>
          <a:pPr algn="ctr"/>
          <a:r>
            <a:rPr lang="en-US" dirty="0">
              <a:solidFill>
                <a:schemeClr val="tx1"/>
              </a:solidFill>
            </a:rPr>
            <a:t>Block 1</a:t>
          </a:r>
        </a:p>
      </dgm:t>
    </dgm:pt>
    <dgm:pt modelId="{9C295FA9-44D0-1146-9C5B-8048B76E9B12}" type="parTrans" cxnId="{C834A34F-89DC-7F44-989E-21041AD4BAEB}">
      <dgm:prSet/>
      <dgm:spPr/>
      <dgm:t>
        <a:bodyPr/>
        <a:lstStyle/>
        <a:p>
          <a:endParaRPr lang="en-US"/>
        </a:p>
      </dgm:t>
    </dgm:pt>
    <dgm:pt modelId="{2F30480F-E708-0D45-BEB2-576F4D9DA184}" type="sibTrans" cxnId="{C834A34F-89DC-7F44-989E-21041AD4BAEB}">
      <dgm:prSet/>
      <dgm:spPr>
        <a:solidFill>
          <a:schemeClr val="tx1"/>
        </a:solidFill>
      </dgm:spPr>
      <dgm:t>
        <a:bodyPr/>
        <a:lstStyle/>
        <a:p>
          <a:endParaRPr lang="en-US"/>
        </a:p>
      </dgm:t>
    </dgm:pt>
    <dgm:pt modelId="{35E1F26E-2C7D-BE40-A6B8-0F97FC56B217}">
      <dgm:prSet phldrT="[Text]"/>
      <dgm:spPr>
        <a:solidFill>
          <a:schemeClr val="bg2"/>
        </a:solidFill>
        <a:ln>
          <a:solidFill>
            <a:schemeClr val="tx1"/>
          </a:solidFill>
        </a:ln>
      </dgm:spPr>
      <dgm:t>
        <a:bodyPr/>
        <a:lstStyle/>
        <a:p>
          <a:pPr algn="ctr"/>
          <a:r>
            <a:rPr lang="en-US" dirty="0">
              <a:solidFill>
                <a:schemeClr val="tx1"/>
              </a:solidFill>
            </a:rPr>
            <a:t>Block 2</a:t>
          </a:r>
        </a:p>
      </dgm:t>
    </dgm:pt>
    <dgm:pt modelId="{6DD2A284-CA4D-CF49-A2AF-4F2774CC2193}" type="parTrans" cxnId="{3F904BCD-FA83-9E4F-8126-4266324E17EE}">
      <dgm:prSet/>
      <dgm:spPr/>
      <dgm:t>
        <a:bodyPr/>
        <a:lstStyle/>
        <a:p>
          <a:endParaRPr lang="en-US"/>
        </a:p>
      </dgm:t>
    </dgm:pt>
    <dgm:pt modelId="{82BCB633-B10E-7141-A631-DE96F8E4BF13}" type="sibTrans" cxnId="{3F904BCD-FA83-9E4F-8126-4266324E17EE}">
      <dgm:prSet/>
      <dgm:spPr>
        <a:solidFill>
          <a:schemeClr val="tx1"/>
        </a:solidFill>
      </dgm:spPr>
      <dgm:t>
        <a:bodyPr/>
        <a:lstStyle/>
        <a:p>
          <a:endParaRPr lang="en-US"/>
        </a:p>
      </dgm:t>
    </dgm:pt>
    <dgm:pt modelId="{930BF282-F816-7748-9688-2C4014CF4172}">
      <dgm:prSet phldrT="[Text]"/>
      <dgm:spPr>
        <a:solidFill>
          <a:schemeClr val="bg2"/>
        </a:solidFill>
        <a:ln>
          <a:solidFill>
            <a:schemeClr val="tx1"/>
          </a:solidFill>
        </a:ln>
      </dgm:spPr>
      <dgm:t>
        <a:bodyPr/>
        <a:lstStyle/>
        <a:p>
          <a:pPr algn="ctr"/>
          <a:r>
            <a:rPr lang="en-US" dirty="0">
              <a:solidFill>
                <a:schemeClr val="tx1"/>
              </a:solidFill>
            </a:rPr>
            <a:t>Block 4</a:t>
          </a:r>
        </a:p>
      </dgm:t>
    </dgm:pt>
    <dgm:pt modelId="{D9103747-7C8B-514E-9FD5-4620F22F9D43}" type="parTrans" cxnId="{496F5CCA-DC41-D64D-8261-84BAF9FAA6D3}">
      <dgm:prSet/>
      <dgm:spPr/>
      <dgm:t>
        <a:bodyPr/>
        <a:lstStyle/>
        <a:p>
          <a:endParaRPr lang="en-US"/>
        </a:p>
      </dgm:t>
    </dgm:pt>
    <dgm:pt modelId="{7E893EEB-6FA0-7242-AFD8-1B13AD5B9169}" type="sibTrans" cxnId="{496F5CCA-DC41-D64D-8261-84BAF9FAA6D3}">
      <dgm:prSet/>
      <dgm:spPr/>
      <dgm:t>
        <a:bodyPr/>
        <a:lstStyle/>
        <a:p>
          <a:endParaRPr lang="en-US"/>
        </a:p>
      </dgm:t>
    </dgm:pt>
    <dgm:pt modelId="{856E2713-274D-2B48-A752-87EB44D658DC}">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6F8D6C7B-0FDA-5F49-BEF8-EF741FC644EF}" type="parTrans" cxnId="{238107E0-AFA3-5E4A-983F-3DFA8F3C7B0B}">
      <dgm:prSet/>
      <dgm:spPr/>
      <dgm:t>
        <a:bodyPr/>
        <a:lstStyle/>
        <a:p>
          <a:endParaRPr lang="en-US"/>
        </a:p>
      </dgm:t>
    </dgm:pt>
    <dgm:pt modelId="{B9495B8F-EFCA-9A4D-8645-BF4581E0347B}" type="sibTrans" cxnId="{238107E0-AFA3-5E4A-983F-3DFA8F3C7B0B}">
      <dgm:prSet/>
      <dgm:spPr/>
      <dgm:t>
        <a:bodyPr/>
        <a:lstStyle/>
        <a:p>
          <a:endParaRPr lang="en-US"/>
        </a:p>
      </dgm:t>
    </dgm:pt>
    <dgm:pt modelId="{FD521B9F-451C-5B45-B2A8-3711E73BF0D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466E4831-BA93-0A45-90C3-6849D803A9D1}" type="parTrans" cxnId="{8FDC7094-EC61-EB4F-B9F8-3FD4848B56C0}">
      <dgm:prSet/>
      <dgm:spPr/>
      <dgm:t>
        <a:bodyPr/>
        <a:lstStyle/>
        <a:p>
          <a:endParaRPr lang="en-US"/>
        </a:p>
      </dgm:t>
    </dgm:pt>
    <dgm:pt modelId="{556EB670-A402-F64D-B4D1-CD2E460AB543}" type="sibTrans" cxnId="{8FDC7094-EC61-EB4F-B9F8-3FD4848B56C0}">
      <dgm:prSet/>
      <dgm:spPr/>
      <dgm:t>
        <a:bodyPr/>
        <a:lstStyle/>
        <a:p>
          <a:endParaRPr lang="en-US"/>
        </a:p>
      </dgm:t>
    </dgm:pt>
    <dgm:pt modelId="{729E5939-E102-784D-98ED-EF46872F8DDE}">
      <dgm:prSet phldrT="[Text]"/>
      <dgm:spPr>
        <a:solidFill>
          <a:schemeClr val="bg2"/>
        </a:solidFill>
        <a:ln>
          <a:solidFill>
            <a:schemeClr val="tx1"/>
          </a:solidFill>
        </a:ln>
      </dgm:spPr>
      <dgm:t>
        <a:bodyPr/>
        <a:lstStyle/>
        <a:p>
          <a:pPr algn="ctr"/>
          <a:r>
            <a:rPr lang="en-US" dirty="0">
              <a:solidFill>
                <a:schemeClr val="tx1"/>
              </a:solidFill>
            </a:rPr>
            <a:t>Block 3</a:t>
          </a:r>
        </a:p>
      </dgm:t>
    </dgm:pt>
    <dgm:pt modelId="{FD02C811-135F-2248-9895-9EFDE98395C9}" type="parTrans" cxnId="{86FE1A2B-D3D3-0C4E-B1A6-7F623E2F8304}">
      <dgm:prSet/>
      <dgm:spPr/>
      <dgm:t>
        <a:bodyPr/>
        <a:lstStyle/>
        <a:p>
          <a:endParaRPr lang="en-US"/>
        </a:p>
      </dgm:t>
    </dgm:pt>
    <dgm:pt modelId="{2DE3347F-FA0C-0646-B0A0-5144FCFAAC5A}" type="sibTrans" cxnId="{86FE1A2B-D3D3-0C4E-B1A6-7F623E2F8304}">
      <dgm:prSet/>
      <dgm:spPr>
        <a:solidFill>
          <a:schemeClr val="tx1"/>
        </a:solidFill>
      </dgm:spPr>
      <dgm:t>
        <a:bodyPr/>
        <a:lstStyle/>
        <a:p>
          <a:endParaRPr lang="en-US"/>
        </a:p>
      </dgm:t>
    </dgm:pt>
    <dgm:pt modelId="{C1808131-8A8C-CB45-9B58-0668FE3891B9}">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A70077CB-A927-F54A-AF1A-F1D714DDE95D}" type="parTrans" cxnId="{9A60DA58-C732-BB43-AB39-993BDB8B5026}">
      <dgm:prSet/>
      <dgm:spPr/>
      <dgm:t>
        <a:bodyPr/>
        <a:lstStyle/>
        <a:p>
          <a:endParaRPr lang="en-US"/>
        </a:p>
      </dgm:t>
    </dgm:pt>
    <dgm:pt modelId="{984D5E2F-BC35-7A41-A85E-92D9572AC308}" type="sibTrans" cxnId="{9A60DA58-C732-BB43-AB39-993BDB8B5026}">
      <dgm:prSet/>
      <dgm:spPr/>
      <dgm:t>
        <a:bodyPr/>
        <a:lstStyle/>
        <a:p>
          <a:endParaRPr lang="en-US"/>
        </a:p>
      </dgm:t>
    </dgm:pt>
    <dgm:pt modelId="{D89191C5-9150-5943-B94D-F2D78BB4FE3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3272AA0D-D4ED-B446-8EA2-8B08B6C13304}" type="parTrans" cxnId="{34630AF1-89D7-7A49-ABEC-0DCDDBECD13B}">
      <dgm:prSet/>
      <dgm:spPr/>
      <dgm:t>
        <a:bodyPr/>
        <a:lstStyle/>
        <a:p>
          <a:endParaRPr lang="en-US"/>
        </a:p>
      </dgm:t>
    </dgm:pt>
    <dgm:pt modelId="{4FFD1472-5982-374D-9368-96682CFA21EC}" type="sibTrans" cxnId="{34630AF1-89D7-7A49-ABEC-0DCDDBECD13B}">
      <dgm:prSet/>
      <dgm:spPr/>
      <dgm:t>
        <a:bodyPr/>
        <a:lstStyle/>
        <a:p>
          <a:endParaRPr lang="en-US"/>
        </a:p>
      </dgm:t>
    </dgm:pt>
    <dgm:pt modelId="{47FCF16F-58D6-0644-976B-0A6E5C4E375E}">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3E7DF78A-5CD1-BF4E-9585-DA20E5B91168}" type="parTrans" cxnId="{6AC507EC-E107-AB46-9624-CD80871F4676}">
      <dgm:prSet/>
      <dgm:spPr/>
      <dgm:t>
        <a:bodyPr/>
        <a:lstStyle/>
        <a:p>
          <a:endParaRPr lang="en-US"/>
        </a:p>
      </dgm:t>
    </dgm:pt>
    <dgm:pt modelId="{12A400D8-D3C7-0846-91C0-156A14963137}" type="sibTrans" cxnId="{6AC507EC-E107-AB46-9624-CD80871F4676}">
      <dgm:prSet/>
      <dgm:spPr/>
      <dgm:t>
        <a:bodyPr/>
        <a:lstStyle/>
        <a:p>
          <a:endParaRPr lang="en-US"/>
        </a:p>
      </dgm:t>
    </dgm:pt>
    <dgm:pt modelId="{6CE56417-01ED-6041-92E1-6591F240CC2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FF26682D-CE2D-9F4F-B547-F03D5CDD8DDE}" type="parTrans" cxnId="{63859993-B066-1C4A-9596-A8EF57645663}">
      <dgm:prSet/>
      <dgm:spPr/>
      <dgm:t>
        <a:bodyPr/>
        <a:lstStyle/>
        <a:p>
          <a:endParaRPr lang="en-US"/>
        </a:p>
      </dgm:t>
    </dgm:pt>
    <dgm:pt modelId="{086AC185-10B0-EB45-8A2F-A51399705052}" type="sibTrans" cxnId="{63859993-B066-1C4A-9596-A8EF57645663}">
      <dgm:prSet/>
      <dgm:spPr/>
      <dgm:t>
        <a:bodyPr/>
        <a:lstStyle/>
        <a:p>
          <a:endParaRPr lang="en-US"/>
        </a:p>
      </dgm:t>
    </dgm:pt>
    <dgm:pt modelId="{2C804D19-5A03-434D-898B-B44289CFC3B3}">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7756E419-7A5B-5742-8B44-96C4668FAB6C}" type="parTrans" cxnId="{E5E1E55A-84A7-434F-BBC7-4EC67462D7CA}">
      <dgm:prSet/>
      <dgm:spPr/>
      <dgm:t>
        <a:bodyPr/>
        <a:lstStyle/>
        <a:p>
          <a:endParaRPr lang="en-US"/>
        </a:p>
      </dgm:t>
    </dgm:pt>
    <dgm:pt modelId="{9FCAC619-750E-D244-A2C8-A59088D9638F}" type="sibTrans" cxnId="{E5E1E55A-84A7-434F-BBC7-4EC67462D7CA}">
      <dgm:prSet/>
      <dgm:spPr/>
      <dgm:t>
        <a:bodyPr/>
        <a:lstStyle/>
        <a:p>
          <a:endParaRPr lang="en-US"/>
        </a:p>
      </dgm:t>
    </dgm:pt>
    <dgm:pt modelId="{2DCDC664-803A-8845-91FE-F0F5FAC8D36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67C4B53F-998C-F244-9B95-A23572A528B0}" type="parTrans" cxnId="{8F60EAFA-3F17-4D4E-B9C3-479506AB63DB}">
      <dgm:prSet/>
      <dgm:spPr/>
      <dgm:t>
        <a:bodyPr/>
        <a:lstStyle/>
        <a:p>
          <a:endParaRPr lang="en-US"/>
        </a:p>
      </dgm:t>
    </dgm:pt>
    <dgm:pt modelId="{DCA79AAD-CDE4-7642-B564-955B97F57991}" type="sibTrans" cxnId="{8F60EAFA-3F17-4D4E-B9C3-479506AB63DB}">
      <dgm:prSet/>
      <dgm:spPr/>
      <dgm:t>
        <a:bodyPr/>
        <a:lstStyle/>
        <a:p>
          <a:endParaRPr lang="en-US"/>
        </a:p>
      </dgm:t>
    </dgm:pt>
    <dgm:pt modelId="{433B8923-1482-DA48-B7E7-5BD2AEFF83B0}" type="pres">
      <dgm:prSet presAssocID="{B1616E0F-32CF-8348-B02F-21109DF34FDD}" presName="Name0" presStyleCnt="0">
        <dgm:presLayoutVars>
          <dgm:dir/>
          <dgm:resizeHandles val="exact"/>
        </dgm:presLayoutVars>
      </dgm:prSet>
      <dgm:spPr/>
    </dgm:pt>
    <dgm:pt modelId="{2099B3F1-F588-D445-8742-A0F8067D727D}" type="pres">
      <dgm:prSet presAssocID="{0E808152-6155-A84F-A230-16D2618C5E31}" presName="node" presStyleLbl="node1" presStyleIdx="0" presStyleCnt="4">
        <dgm:presLayoutVars>
          <dgm:bulletEnabled val="1"/>
        </dgm:presLayoutVars>
      </dgm:prSet>
      <dgm:spPr/>
    </dgm:pt>
    <dgm:pt modelId="{E4567366-D144-6E4F-9132-2D8AF81C4224}" type="pres">
      <dgm:prSet presAssocID="{2F30480F-E708-0D45-BEB2-576F4D9DA184}" presName="sibTrans" presStyleLbl="sibTrans2D1" presStyleIdx="0" presStyleCnt="3"/>
      <dgm:spPr/>
    </dgm:pt>
    <dgm:pt modelId="{664FF055-7626-A749-AFEE-D7FD67D64C6B}" type="pres">
      <dgm:prSet presAssocID="{2F30480F-E708-0D45-BEB2-576F4D9DA184}" presName="connectorText" presStyleLbl="sibTrans2D1" presStyleIdx="0" presStyleCnt="3"/>
      <dgm:spPr/>
    </dgm:pt>
    <dgm:pt modelId="{15EECF12-9E19-A14A-AFF3-480655A0506C}" type="pres">
      <dgm:prSet presAssocID="{35E1F26E-2C7D-BE40-A6B8-0F97FC56B217}" presName="node" presStyleLbl="node1" presStyleIdx="1" presStyleCnt="4">
        <dgm:presLayoutVars>
          <dgm:bulletEnabled val="1"/>
        </dgm:presLayoutVars>
      </dgm:prSet>
      <dgm:spPr/>
    </dgm:pt>
    <dgm:pt modelId="{D7404A76-DA2E-4C45-91E8-50895F7CBF95}" type="pres">
      <dgm:prSet presAssocID="{82BCB633-B10E-7141-A631-DE96F8E4BF13}" presName="sibTrans" presStyleLbl="sibTrans2D1" presStyleIdx="1" presStyleCnt="3"/>
      <dgm:spPr/>
    </dgm:pt>
    <dgm:pt modelId="{172D6D31-5B66-4D49-B86F-5799630AC82D}" type="pres">
      <dgm:prSet presAssocID="{82BCB633-B10E-7141-A631-DE96F8E4BF13}" presName="connectorText" presStyleLbl="sibTrans2D1" presStyleIdx="1" presStyleCnt="3"/>
      <dgm:spPr/>
    </dgm:pt>
    <dgm:pt modelId="{3E743FAE-0E7D-5242-AD78-25C48B378B71}" type="pres">
      <dgm:prSet presAssocID="{729E5939-E102-784D-98ED-EF46872F8DDE}" presName="node" presStyleLbl="node1" presStyleIdx="2" presStyleCnt="4">
        <dgm:presLayoutVars>
          <dgm:bulletEnabled val="1"/>
        </dgm:presLayoutVars>
      </dgm:prSet>
      <dgm:spPr/>
    </dgm:pt>
    <dgm:pt modelId="{CD04DEB7-97EB-1941-B0C2-A40C31A11B79}" type="pres">
      <dgm:prSet presAssocID="{2DE3347F-FA0C-0646-B0A0-5144FCFAAC5A}" presName="sibTrans" presStyleLbl="sibTrans2D1" presStyleIdx="2" presStyleCnt="3"/>
      <dgm:spPr/>
    </dgm:pt>
    <dgm:pt modelId="{F06236B7-A793-D348-AF7A-03036BC68FB3}" type="pres">
      <dgm:prSet presAssocID="{2DE3347F-FA0C-0646-B0A0-5144FCFAAC5A}" presName="connectorText" presStyleLbl="sibTrans2D1" presStyleIdx="2" presStyleCnt="3"/>
      <dgm:spPr/>
    </dgm:pt>
    <dgm:pt modelId="{27BC6D74-A277-124B-A250-EAAEBB70CE15}" type="pres">
      <dgm:prSet presAssocID="{930BF282-F816-7748-9688-2C4014CF4172}" presName="node" presStyleLbl="node1" presStyleIdx="3" presStyleCnt="4">
        <dgm:presLayoutVars>
          <dgm:bulletEnabled val="1"/>
        </dgm:presLayoutVars>
      </dgm:prSet>
      <dgm:spPr/>
    </dgm:pt>
  </dgm:ptLst>
  <dgm:cxnLst>
    <dgm:cxn modelId="{521C6A06-2A8C-9B45-9826-7ECEBBD569CA}" type="presOf" srcId="{35E1F26E-2C7D-BE40-A6B8-0F97FC56B217}" destId="{15EECF12-9E19-A14A-AFF3-480655A0506C}" srcOrd="0" destOrd="0" presId="urn:microsoft.com/office/officeart/2005/8/layout/process1"/>
    <dgm:cxn modelId="{08140E19-C911-CD4E-BE6D-C04BA0B90DBC}" type="presOf" srcId="{FD521B9F-451C-5B45-B2A8-3711E73BF0DC}" destId="{2099B3F1-F588-D445-8742-A0F8067D727D}" srcOrd="0" destOrd="2" presId="urn:microsoft.com/office/officeart/2005/8/layout/process1"/>
    <dgm:cxn modelId="{05F1B11C-2867-4E4D-951D-EF9EF01F6E98}" type="presOf" srcId="{0E808152-6155-A84F-A230-16D2618C5E31}" destId="{2099B3F1-F588-D445-8742-A0F8067D727D}" srcOrd="0" destOrd="0" presId="urn:microsoft.com/office/officeart/2005/8/layout/process1"/>
    <dgm:cxn modelId="{2E0DBF22-6464-224E-98D6-CA300C816404}" type="presOf" srcId="{856E2713-274D-2B48-A752-87EB44D658DC}" destId="{2099B3F1-F588-D445-8742-A0F8067D727D}" srcOrd="0" destOrd="1" presId="urn:microsoft.com/office/officeart/2005/8/layout/process1"/>
    <dgm:cxn modelId="{3D8D012A-2109-A046-8B2E-0C671ECB687C}" type="presOf" srcId="{47FCF16F-58D6-0644-976B-0A6E5C4E375E}" destId="{3E743FAE-0E7D-5242-AD78-25C48B378B71}" srcOrd="0" destOrd="1" presId="urn:microsoft.com/office/officeart/2005/8/layout/process1"/>
    <dgm:cxn modelId="{86FE1A2B-D3D3-0C4E-B1A6-7F623E2F8304}" srcId="{B1616E0F-32CF-8348-B02F-21109DF34FDD}" destId="{729E5939-E102-784D-98ED-EF46872F8DDE}" srcOrd="2" destOrd="0" parTransId="{FD02C811-135F-2248-9895-9EFDE98395C9}" sibTransId="{2DE3347F-FA0C-0646-B0A0-5144FCFAAC5A}"/>
    <dgm:cxn modelId="{3BAC2535-27FB-AA4F-8717-9886796CDCA8}" type="presOf" srcId="{C1808131-8A8C-CB45-9B58-0668FE3891B9}" destId="{15EECF12-9E19-A14A-AFF3-480655A0506C}" srcOrd="0" destOrd="1" presId="urn:microsoft.com/office/officeart/2005/8/layout/process1"/>
    <dgm:cxn modelId="{F8FB7F35-A413-D140-B212-2CD27EDEF912}" type="presOf" srcId="{2DE3347F-FA0C-0646-B0A0-5144FCFAAC5A}" destId="{CD04DEB7-97EB-1941-B0C2-A40C31A11B79}" srcOrd="0" destOrd="0" presId="urn:microsoft.com/office/officeart/2005/8/layout/process1"/>
    <dgm:cxn modelId="{3EE9FA40-EB3E-F34B-9CE4-5CDDC72E23D2}" type="presOf" srcId="{2F30480F-E708-0D45-BEB2-576F4D9DA184}" destId="{664FF055-7626-A749-AFEE-D7FD67D64C6B}" srcOrd="1" destOrd="0" presId="urn:microsoft.com/office/officeart/2005/8/layout/process1"/>
    <dgm:cxn modelId="{C834A34F-89DC-7F44-989E-21041AD4BAEB}" srcId="{B1616E0F-32CF-8348-B02F-21109DF34FDD}" destId="{0E808152-6155-A84F-A230-16D2618C5E31}" srcOrd="0" destOrd="0" parTransId="{9C295FA9-44D0-1146-9C5B-8048B76E9B12}" sibTransId="{2F30480F-E708-0D45-BEB2-576F4D9DA184}"/>
    <dgm:cxn modelId="{9A60DA58-C732-BB43-AB39-993BDB8B5026}" srcId="{35E1F26E-2C7D-BE40-A6B8-0F97FC56B217}" destId="{C1808131-8A8C-CB45-9B58-0668FE3891B9}" srcOrd="0" destOrd="0" parTransId="{A70077CB-A927-F54A-AF1A-F1D714DDE95D}" sibTransId="{984D5E2F-BC35-7A41-A85E-92D9572AC308}"/>
    <dgm:cxn modelId="{A4BDBB5A-2DEA-4640-9D1A-63AF67A3035A}" type="presOf" srcId="{6CE56417-01ED-6041-92E1-6591F240CC22}" destId="{3E743FAE-0E7D-5242-AD78-25C48B378B71}" srcOrd="0" destOrd="2" presId="urn:microsoft.com/office/officeart/2005/8/layout/process1"/>
    <dgm:cxn modelId="{E5E1E55A-84A7-434F-BBC7-4EC67462D7CA}" srcId="{930BF282-F816-7748-9688-2C4014CF4172}" destId="{2C804D19-5A03-434D-898B-B44289CFC3B3}" srcOrd="0" destOrd="0" parTransId="{7756E419-7A5B-5742-8B44-96C4668FAB6C}" sibTransId="{9FCAC619-750E-D244-A2C8-A59088D9638F}"/>
    <dgm:cxn modelId="{7848DF69-0BE0-5E4C-85E5-F1003A971C56}" type="presOf" srcId="{82BCB633-B10E-7141-A631-DE96F8E4BF13}" destId="{172D6D31-5B66-4D49-B86F-5799630AC82D}" srcOrd="1" destOrd="0" presId="urn:microsoft.com/office/officeart/2005/8/layout/process1"/>
    <dgm:cxn modelId="{E5BE7376-F7C8-2A4B-90FC-0F273B988330}" type="presOf" srcId="{B1616E0F-32CF-8348-B02F-21109DF34FDD}" destId="{433B8923-1482-DA48-B7E7-5BD2AEFF83B0}" srcOrd="0" destOrd="0" presId="urn:microsoft.com/office/officeart/2005/8/layout/process1"/>
    <dgm:cxn modelId="{E72C2887-F6F3-1F43-93E8-045CE914525B}" type="presOf" srcId="{82BCB633-B10E-7141-A631-DE96F8E4BF13}" destId="{D7404A76-DA2E-4C45-91E8-50895F7CBF95}" srcOrd="0" destOrd="0" presId="urn:microsoft.com/office/officeart/2005/8/layout/process1"/>
    <dgm:cxn modelId="{CD9BE189-714C-A64D-8DC0-3788809FBC35}" type="presOf" srcId="{930BF282-F816-7748-9688-2C4014CF4172}" destId="{27BC6D74-A277-124B-A250-EAAEBB70CE15}" srcOrd="0" destOrd="0" presId="urn:microsoft.com/office/officeart/2005/8/layout/process1"/>
    <dgm:cxn modelId="{63859993-B066-1C4A-9596-A8EF57645663}" srcId="{729E5939-E102-784D-98ED-EF46872F8DDE}" destId="{6CE56417-01ED-6041-92E1-6591F240CC22}" srcOrd="1" destOrd="0" parTransId="{FF26682D-CE2D-9F4F-B547-F03D5CDD8DDE}" sibTransId="{086AC185-10B0-EB45-8A2F-A51399705052}"/>
    <dgm:cxn modelId="{8FDC7094-EC61-EB4F-B9F8-3FD4848B56C0}" srcId="{0E808152-6155-A84F-A230-16D2618C5E31}" destId="{FD521B9F-451C-5B45-B2A8-3711E73BF0DC}" srcOrd="1" destOrd="0" parTransId="{466E4831-BA93-0A45-90C3-6849D803A9D1}" sibTransId="{556EB670-A402-F64D-B4D1-CD2E460AB543}"/>
    <dgm:cxn modelId="{F2B6D0A4-83DA-E646-84C4-B70FF746C02A}" type="presOf" srcId="{2C804D19-5A03-434D-898B-B44289CFC3B3}" destId="{27BC6D74-A277-124B-A250-EAAEBB70CE15}" srcOrd="0" destOrd="1" presId="urn:microsoft.com/office/officeart/2005/8/layout/process1"/>
    <dgm:cxn modelId="{3BD51ABD-AD9A-8149-B39B-1C9A119ED0A6}" type="presOf" srcId="{D89191C5-9150-5943-B94D-F2D78BB4FE32}" destId="{15EECF12-9E19-A14A-AFF3-480655A0506C}" srcOrd="0" destOrd="2" presId="urn:microsoft.com/office/officeart/2005/8/layout/process1"/>
    <dgm:cxn modelId="{C0FF9CC2-A729-B440-8AD9-83284619D4CE}" type="presOf" srcId="{2DE3347F-FA0C-0646-B0A0-5144FCFAAC5A}" destId="{F06236B7-A793-D348-AF7A-03036BC68FB3}" srcOrd="1" destOrd="0" presId="urn:microsoft.com/office/officeart/2005/8/layout/process1"/>
    <dgm:cxn modelId="{496F5CCA-DC41-D64D-8261-84BAF9FAA6D3}" srcId="{B1616E0F-32CF-8348-B02F-21109DF34FDD}" destId="{930BF282-F816-7748-9688-2C4014CF4172}" srcOrd="3" destOrd="0" parTransId="{D9103747-7C8B-514E-9FD5-4620F22F9D43}" sibTransId="{7E893EEB-6FA0-7242-AFD8-1B13AD5B9169}"/>
    <dgm:cxn modelId="{3F904BCD-FA83-9E4F-8126-4266324E17EE}" srcId="{B1616E0F-32CF-8348-B02F-21109DF34FDD}" destId="{35E1F26E-2C7D-BE40-A6B8-0F97FC56B217}" srcOrd="1" destOrd="0" parTransId="{6DD2A284-CA4D-CF49-A2AF-4F2774CC2193}" sibTransId="{82BCB633-B10E-7141-A631-DE96F8E4BF13}"/>
    <dgm:cxn modelId="{354E95D1-92E6-7949-8911-5AAEF777826A}" type="presOf" srcId="{2DCDC664-803A-8845-91FE-F0F5FAC8D36C}" destId="{27BC6D74-A277-124B-A250-EAAEBB70CE15}" srcOrd="0" destOrd="2" presId="urn:microsoft.com/office/officeart/2005/8/layout/process1"/>
    <dgm:cxn modelId="{238107E0-AFA3-5E4A-983F-3DFA8F3C7B0B}" srcId="{0E808152-6155-A84F-A230-16D2618C5E31}" destId="{856E2713-274D-2B48-A752-87EB44D658DC}" srcOrd="0" destOrd="0" parTransId="{6F8D6C7B-0FDA-5F49-BEF8-EF741FC644EF}" sibTransId="{B9495B8F-EFCA-9A4D-8645-BF4581E0347B}"/>
    <dgm:cxn modelId="{9F6FEEE8-E1FD-694A-8B30-7893F7883616}" type="presOf" srcId="{2F30480F-E708-0D45-BEB2-576F4D9DA184}" destId="{E4567366-D144-6E4F-9132-2D8AF81C4224}" srcOrd="0" destOrd="0" presId="urn:microsoft.com/office/officeart/2005/8/layout/process1"/>
    <dgm:cxn modelId="{6AC507EC-E107-AB46-9624-CD80871F4676}" srcId="{729E5939-E102-784D-98ED-EF46872F8DDE}" destId="{47FCF16F-58D6-0644-976B-0A6E5C4E375E}" srcOrd="0" destOrd="0" parTransId="{3E7DF78A-5CD1-BF4E-9585-DA20E5B91168}" sibTransId="{12A400D8-D3C7-0846-91C0-156A14963137}"/>
    <dgm:cxn modelId="{D7E5C4EE-6AFF-924F-A6EE-0841AA704E1C}" type="presOf" srcId="{729E5939-E102-784D-98ED-EF46872F8DDE}" destId="{3E743FAE-0E7D-5242-AD78-25C48B378B71}" srcOrd="0" destOrd="0" presId="urn:microsoft.com/office/officeart/2005/8/layout/process1"/>
    <dgm:cxn modelId="{34630AF1-89D7-7A49-ABEC-0DCDDBECD13B}" srcId="{35E1F26E-2C7D-BE40-A6B8-0F97FC56B217}" destId="{D89191C5-9150-5943-B94D-F2D78BB4FE32}" srcOrd="1" destOrd="0" parTransId="{3272AA0D-D4ED-B446-8EA2-8B08B6C13304}" sibTransId="{4FFD1472-5982-374D-9368-96682CFA21EC}"/>
    <dgm:cxn modelId="{8F60EAFA-3F17-4D4E-B9C3-479506AB63DB}" srcId="{930BF282-F816-7748-9688-2C4014CF4172}" destId="{2DCDC664-803A-8845-91FE-F0F5FAC8D36C}" srcOrd="1" destOrd="0" parTransId="{67C4B53F-998C-F244-9B95-A23572A528B0}" sibTransId="{DCA79AAD-CDE4-7642-B564-955B97F57991}"/>
    <dgm:cxn modelId="{1EC783F9-6709-FD45-BF3E-D93476A2D1F7}" type="presParOf" srcId="{433B8923-1482-DA48-B7E7-5BD2AEFF83B0}" destId="{2099B3F1-F588-D445-8742-A0F8067D727D}" srcOrd="0" destOrd="0" presId="urn:microsoft.com/office/officeart/2005/8/layout/process1"/>
    <dgm:cxn modelId="{EBA5CD61-2F9A-D549-A962-D2D99E23E271}" type="presParOf" srcId="{433B8923-1482-DA48-B7E7-5BD2AEFF83B0}" destId="{E4567366-D144-6E4F-9132-2D8AF81C4224}" srcOrd="1" destOrd="0" presId="urn:microsoft.com/office/officeart/2005/8/layout/process1"/>
    <dgm:cxn modelId="{9C68D883-8478-BB4B-A444-EFFB975BAD44}" type="presParOf" srcId="{E4567366-D144-6E4F-9132-2D8AF81C4224}" destId="{664FF055-7626-A749-AFEE-D7FD67D64C6B}" srcOrd="0" destOrd="0" presId="urn:microsoft.com/office/officeart/2005/8/layout/process1"/>
    <dgm:cxn modelId="{9BBD1A35-70B8-1B45-8AB1-B9EF18FE8057}" type="presParOf" srcId="{433B8923-1482-DA48-B7E7-5BD2AEFF83B0}" destId="{15EECF12-9E19-A14A-AFF3-480655A0506C}" srcOrd="2" destOrd="0" presId="urn:microsoft.com/office/officeart/2005/8/layout/process1"/>
    <dgm:cxn modelId="{04FA8A89-E287-0941-9365-0143E2A11885}" type="presParOf" srcId="{433B8923-1482-DA48-B7E7-5BD2AEFF83B0}" destId="{D7404A76-DA2E-4C45-91E8-50895F7CBF95}" srcOrd="3" destOrd="0" presId="urn:microsoft.com/office/officeart/2005/8/layout/process1"/>
    <dgm:cxn modelId="{E8B8B5AF-065B-924E-B317-5673B9A0C8C5}" type="presParOf" srcId="{D7404A76-DA2E-4C45-91E8-50895F7CBF95}" destId="{172D6D31-5B66-4D49-B86F-5799630AC82D}" srcOrd="0" destOrd="0" presId="urn:microsoft.com/office/officeart/2005/8/layout/process1"/>
    <dgm:cxn modelId="{0515300E-083A-7C4B-B5F5-14A56D19DDFE}" type="presParOf" srcId="{433B8923-1482-DA48-B7E7-5BD2AEFF83B0}" destId="{3E743FAE-0E7D-5242-AD78-25C48B378B71}" srcOrd="4" destOrd="0" presId="urn:microsoft.com/office/officeart/2005/8/layout/process1"/>
    <dgm:cxn modelId="{FDFAD5BC-5EDE-464F-9ADA-9F53E486E166}" type="presParOf" srcId="{433B8923-1482-DA48-B7E7-5BD2AEFF83B0}" destId="{CD04DEB7-97EB-1941-B0C2-A40C31A11B79}" srcOrd="5" destOrd="0" presId="urn:microsoft.com/office/officeart/2005/8/layout/process1"/>
    <dgm:cxn modelId="{D9FF0490-0D75-1543-AF08-F0B17D153EBC}" type="presParOf" srcId="{CD04DEB7-97EB-1941-B0C2-A40C31A11B79}" destId="{F06236B7-A793-D348-AF7A-03036BC68FB3}" srcOrd="0" destOrd="0" presId="urn:microsoft.com/office/officeart/2005/8/layout/process1"/>
    <dgm:cxn modelId="{AED21132-BF02-2347-AD9D-2E2960484066}" type="presParOf" srcId="{433B8923-1482-DA48-B7E7-5BD2AEFF83B0}" destId="{27BC6D74-A277-124B-A250-EAAEBB70CE15}" srcOrd="6"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5F0C9-A16E-1343-AAF8-B30B260D01FC}">
      <dsp:nvSpPr>
        <dsp:cNvPr id="0" name=""/>
        <dsp:cNvSpPr/>
      </dsp:nvSpPr>
      <dsp:spPr>
        <a:xfrm>
          <a:off x="0" y="27286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Discrimination judgements of depth where specific cue values are controlled</a:t>
          </a:r>
        </a:p>
      </dsp:txBody>
      <dsp:txXfrm>
        <a:off x="0" y="272865"/>
        <a:ext cx="6900512" cy="1020600"/>
      </dsp:txXfrm>
    </dsp:sp>
    <dsp:sp modelId="{2499B609-5568-7042-8B3F-D2900141F88E}">
      <dsp:nvSpPr>
        <dsp:cNvPr id="0" name=""/>
        <dsp:cNvSpPr/>
      </dsp:nvSpPr>
      <dsp:spPr>
        <a:xfrm>
          <a:off x="345025" y="718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Behavioral </a:t>
          </a:r>
        </a:p>
      </dsp:txBody>
      <dsp:txXfrm>
        <a:off x="370964" y="33124"/>
        <a:ext cx="4778480" cy="479482"/>
      </dsp:txXfrm>
    </dsp:sp>
    <dsp:sp modelId="{9A0BDA51-9C50-7F47-B8D0-717D4193513D}">
      <dsp:nvSpPr>
        <dsp:cNvPr id="0" name=""/>
        <dsp:cNvSpPr/>
      </dsp:nvSpPr>
      <dsp:spPr>
        <a:xfrm>
          <a:off x="0" y="165634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Does gaze behavior predict the temporal course of cue extraction and cue weighting?</a:t>
          </a:r>
        </a:p>
      </dsp:txBody>
      <dsp:txXfrm>
        <a:off x="0" y="1656345"/>
        <a:ext cx="6900512" cy="1020600"/>
      </dsp:txXfrm>
    </dsp:sp>
    <dsp:sp modelId="{BDA15046-C298-D245-B253-DDD6C7FB192C}">
      <dsp:nvSpPr>
        <dsp:cNvPr id="0" name=""/>
        <dsp:cNvSpPr/>
      </dsp:nvSpPr>
      <dsp:spPr>
        <a:xfrm>
          <a:off x="345025" y="139066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Eye-Tracking </a:t>
          </a:r>
        </a:p>
      </dsp:txBody>
      <dsp:txXfrm>
        <a:off x="370964" y="1416604"/>
        <a:ext cx="4778480" cy="479482"/>
      </dsp:txXfrm>
    </dsp:sp>
    <dsp:sp modelId="{7DC9C533-5B73-4A4B-B0DF-6A5D32122C2D}">
      <dsp:nvSpPr>
        <dsp:cNvPr id="0" name=""/>
        <dsp:cNvSpPr/>
      </dsp:nvSpPr>
      <dsp:spPr>
        <a:xfrm>
          <a:off x="0" y="3039825"/>
          <a:ext cx="6900512" cy="7654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Predict classification of depth cues in real world scenes </a:t>
          </a:r>
        </a:p>
      </dsp:txBody>
      <dsp:txXfrm>
        <a:off x="0" y="3039825"/>
        <a:ext cx="6900512" cy="765450"/>
      </dsp:txXfrm>
    </dsp:sp>
    <dsp:sp modelId="{8D0EA3BD-FD0E-B14C-8886-537A8BAC9C3D}">
      <dsp:nvSpPr>
        <dsp:cNvPr id="0" name=""/>
        <dsp:cNvSpPr/>
      </dsp:nvSpPr>
      <dsp:spPr>
        <a:xfrm>
          <a:off x="345025" y="277414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Computer Model of Depth Cues </a:t>
          </a:r>
        </a:p>
      </dsp:txBody>
      <dsp:txXfrm>
        <a:off x="370964" y="2800084"/>
        <a:ext cx="4778480" cy="479482"/>
      </dsp:txXfrm>
    </dsp:sp>
    <dsp:sp modelId="{3B207207-3F41-7C47-89E4-AD4AF60E24CB}">
      <dsp:nvSpPr>
        <dsp:cNvPr id="0" name=""/>
        <dsp:cNvSpPr/>
      </dsp:nvSpPr>
      <dsp:spPr>
        <a:xfrm>
          <a:off x="0" y="4168155"/>
          <a:ext cx="6900512" cy="1360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Virtual Reality </a:t>
          </a:r>
        </a:p>
        <a:p>
          <a:pPr marL="171450" lvl="1" indent="-171450" algn="l" defTabSz="800100">
            <a:lnSpc>
              <a:spcPct val="90000"/>
            </a:lnSpc>
            <a:spcBef>
              <a:spcPct val="0"/>
            </a:spcBef>
            <a:spcAft>
              <a:spcPct val="15000"/>
            </a:spcAft>
            <a:buChar char="•"/>
          </a:pPr>
          <a:r>
            <a:rPr lang="en-US" sz="1800" kern="1200"/>
            <a:t>HCI </a:t>
          </a:r>
        </a:p>
        <a:p>
          <a:pPr marL="171450" lvl="1" indent="-171450" algn="l" defTabSz="800100">
            <a:lnSpc>
              <a:spcPct val="90000"/>
            </a:lnSpc>
            <a:spcBef>
              <a:spcPct val="0"/>
            </a:spcBef>
            <a:spcAft>
              <a:spcPct val="15000"/>
            </a:spcAft>
            <a:buChar char="•"/>
          </a:pPr>
          <a:r>
            <a:rPr lang="en-US" sz="1800" kern="1200" dirty="0"/>
            <a:t>Aging </a:t>
          </a:r>
        </a:p>
      </dsp:txBody>
      <dsp:txXfrm>
        <a:off x="0" y="4168155"/>
        <a:ext cx="6900512" cy="1360800"/>
      </dsp:txXfrm>
    </dsp:sp>
    <dsp:sp modelId="{F0878C46-28D5-DC48-B84E-848B2BEA2D10}">
      <dsp:nvSpPr>
        <dsp:cNvPr id="0" name=""/>
        <dsp:cNvSpPr/>
      </dsp:nvSpPr>
      <dsp:spPr>
        <a:xfrm>
          <a:off x="345025" y="390247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Applications </a:t>
          </a:r>
        </a:p>
      </dsp:txBody>
      <dsp:txXfrm>
        <a:off x="370964" y="3928414"/>
        <a:ext cx="477848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9B3F1-F588-D445-8742-A0F8067D727D}">
      <dsp:nvSpPr>
        <dsp:cNvPr id="0" name=""/>
        <dsp:cNvSpPr/>
      </dsp:nvSpPr>
      <dsp:spPr>
        <a:xfrm>
          <a:off x="510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1</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44342" y="123813"/>
        <a:ext cx="2154204" cy="1261133"/>
      </dsp:txXfrm>
    </dsp:sp>
    <dsp:sp modelId="{E4567366-D144-6E4F-9132-2D8AF81C4224}">
      <dsp:nvSpPr>
        <dsp:cNvPr id="0" name=""/>
        <dsp:cNvSpPr/>
      </dsp:nvSpPr>
      <dsp:spPr>
        <a:xfrm>
          <a:off x="2461050"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61050" y="588269"/>
        <a:ext cx="331329" cy="332221"/>
      </dsp:txXfrm>
    </dsp:sp>
    <dsp:sp modelId="{15EECF12-9E19-A14A-AFF3-480655A0506C}">
      <dsp:nvSpPr>
        <dsp:cNvPr id="0" name=""/>
        <dsp:cNvSpPr/>
      </dsp:nvSpPr>
      <dsp:spPr>
        <a:xfrm>
          <a:off x="3130853"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2</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3170089" y="123813"/>
        <a:ext cx="2154204" cy="1261133"/>
      </dsp:txXfrm>
    </dsp:sp>
    <dsp:sp modelId="{D7404A76-DA2E-4C45-91E8-50895F7CBF95}">
      <dsp:nvSpPr>
        <dsp:cNvPr id="0" name=""/>
        <dsp:cNvSpPr/>
      </dsp:nvSpPr>
      <dsp:spPr>
        <a:xfrm>
          <a:off x="5586796"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86796" y="588269"/>
        <a:ext cx="331329" cy="332221"/>
      </dsp:txXfrm>
    </dsp:sp>
    <dsp:sp modelId="{3E743FAE-0E7D-5242-AD78-25C48B378B71}">
      <dsp:nvSpPr>
        <dsp:cNvPr id="0" name=""/>
        <dsp:cNvSpPr/>
      </dsp:nvSpPr>
      <dsp:spPr>
        <a:xfrm>
          <a:off x="6256599"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3</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6295835" y="123813"/>
        <a:ext cx="2154204" cy="1261133"/>
      </dsp:txXfrm>
    </dsp:sp>
    <dsp:sp modelId="{CD04DEB7-97EB-1941-B0C2-A40C31A11B79}">
      <dsp:nvSpPr>
        <dsp:cNvPr id="0" name=""/>
        <dsp:cNvSpPr/>
      </dsp:nvSpPr>
      <dsp:spPr>
        <a:xfrm>
          <a:off x="8712543"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712543" y="588269"/>
        <a:ext cx="331329" cy="332221"/>
      </dsp:txXfrm>
    </dsp:sp>
    <dsp:sp modelId="{27BC6D74-A277-124B-A250-EAAEBB70CE15}">
      <dsp:nvSpPr>
        <dsp:cNvPr id="0" name=""/>
        <dsp:cNvSpPr/>
      </dsp:nvSpPr>
      <dsp:spPr>
        <a:xfrm>
          <a:off x="938234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4</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9421582" y="123813"/>
        <a:ext cx="2154204" cy="126113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point is the average of 48 data points for a particular scene </a:t>
            </a:r>
          </a:p>
          <a:p>
            <a:endParaRPr lang="en-US" dirty="0"/>
          </a:p>
          <a:p>
            <a:r>
              <a:rPr lang="en-US" dirty="0"/>
              <a:t>The metric we are most interested in is sensitivity </a:t>
            </a:r>
            <a:r>
              <a:rPr lang="en-US" dirty="0">
                <a:sym typeface="Wingdings" pitchFamily="2" charset="2"/>
              </a:rPr>
              <a:t> SLOPE</a:t>
            </a:r>
            <a:endParaRPr lang="en-US" dirty="0"/>
          </a:p>
          <a:p>
            <a:endParaRPr lang="en-US" dirty="0"/>
          </a:p>
          <a:p>
            <a:r>
              <a:rPr lang="en-US" dirty="0"/>
              <a:t>Systematic underestimation is consistent with previous studies </a:t>
            </a:r>
          </a:p>
          <a:p>
            <a:endParaRPr lang="en-US" dirty="0"/>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a:p>
            <a:r>
              <a:rPr lang="en-US" dirty="0">
                <a:sym typeface="Wingdings" pitchFamily="2" charset="2"/>
              </a:rPr>
              <a:t>Looked @ effect of block --. NO main effect of block</a:t>
            </a:r>
            <a:endParaRPr lang="en-US" dirty="0"/>
          </a:p>
          <a:p>
            <a:endParaRPr lang="en-US" dirty="0"/>
          </a:p>
          <a:p>
            <a:endParaRPr lang="en-US" dirty="0"/>
          </a:p>
          <a:p>
            <a:endParaRPr lang="en-US" dirty="0"/>
          </a:p>
          <a:p>
            <a:endParaRPr lang="en-US" dirty="0"/>
          </a:p>
          <a:p>
            <a:r>
              <a:rPr lang="en-US" dirty="0"/>
              <a:t>In our counterbalancing we were careful to control for the co-occurrence and repetition of images such that stimuli were never repeated within participants. </a:t>
            </a:r>
          </a:p>
          <a:p>
            <a:r>
              <a:rPr lang="en-US" dirty="0"/>
              <a:t>Instead, we had 192 unique sequences so that the co-occurrence of images was controlled for, and each image was seen at each duration 48 times across participants..</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67771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the summary plots for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014641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normalized to reduce participant variability </a:t>
            </a:r>
          </a:p>
          <a:p>
            <a:endParaRPr lang="en-US" dirty="0"/>
          </a:p>
          <a:p>
            <a:r>
              <a:rPr lang="en-US" dirty="0"/>
              <a:t>Each participant’s depth estimate was divided by their average depth estimate across all 192 trials.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109480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variance explained – r2 </a:t>
            </a:r>
          </a:p>
          <a:p>
            <a:endParaRPr lang="en-US" dirty="0"/>
          </a:p>
          <a:p>
            <a:r>
              <a:rPr lang="en-US" dirty="0"/>
              <a:t>These are the summary plots for the normalized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3920557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that depth perception mechanism is driving duration effects </a:t>
            </a:r>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depth_discrimination</a:t>
            </a:r>
            <a:r>
              <a:rPr lang="en-US" dirty="0"/>
              <a:t>/</a:t>
            </a:r>
            <a:r>
              <a:rPr lang="en-US" dirty="0" err="1"/>
              <a:t>depth_discrimination_practice_stimuli</a:t>
            </a:r>
            <a:r>
              <a:rPr lang="en-US" dirty="0"/>
              <a:t>/000079_2014-05-14_21-35-51_260595134347_rgbf000172-resize_4/000079_2014-05-14_21-35-51_260595134347_rgbf000172-resize_4-target.png</a:t>
            </a:r>
          </a:p>
          <a:p>
            <a:endParaRPr lang="en-US" dirty="0"/>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depth_duration_stimuli</a:t>
            </a:r>
            <a:r>
              <a:rPr lang="en-US" dirty="0"/>
              <a:t>/000486_2014-06-09_20-47-20_260595134347_rgbf000143-resize_2/000486_2014-06-09_20-47-20_260595134347_rgbf000143-resize_2-target.png</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1094984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3793630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258230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3663522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the summary plots for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513553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Concern alleviated that visual search for the target might be driving the effect – we see here reliable evidence that even when the attention effects are controlled for, at 250 </a:t>
            </a:r>
            <a:r>
              <a:rPr lang="en-US" dirty="0" err="1"/>
              <a:t>ms</a:t>
            </a:r>
            <a:r>
              <a:rPr lang="en-US" dirty="0"/>
              <a:t> performance suffers compared to the other duration conditions. </a:t>
            </a:r>
          </a:p>
          <a:p>
            <a:endParaRPr lang="en-US" dirty="0"/>
          </a:p>
          <a:p>
            <a:r>
              <a:rPr lang="en-US" dirty="0"/>
              <a:t>Lends to the idea that some depth information is not yet available at 250 </a:t>
            </a:r>
            <a:r>
              <a:rPr lang="en-US" dirty="0" err="1"/>
              <a:t>ms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3194705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TV slopes are slightly better at each duration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657870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TV is slightly better (higher slopes), but it is slight</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3726055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Shifting frame of reference - could be distracting and hurt sensitivity </a:t>
            </a:r>
          </a:p>
          <a:p>
            <a:endParaRPr lang="en-US" dirty="0"/>
          </a:p>
          <a:p>
            <a:r>
              <a:rPr lang="en-US" dirty="0"/>
              <a:t>Stable reference frame could be helping which is why TV could be better </a:t>
            </a:r>
          </a:p>
          <a:p>
            <a:endParaRPr lang="en-US" dirty="0"/>
          </a:p>
          <a:p>
            <a:r>
              <a:rPr lang="en-US" dirty="0"/>
              <a:t>Regardless, we are seeing the same pattern of results, and the data is quite stable – so there must be something in the scenes that is driving performance for individual trials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3788646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Estimates of depth at each duration within each experiment, correlated with each other </a:t>
            </a:r>
          </a:p>
          <a:p>
            <a:endParaRPr lang="en-US" dirty="0"/>
          </a:p>
          <a:p>
            <a:r>
              <a:rPr lang="en-US" dirty="0"/>
              <a:t>Highly related, even though they are entirely independent – different people, different task demand, but yet responses are quite consistent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2509197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Residuals are ESTIMATES OF MODEL ERROR – here the models for the two experiments have HIGHLY CORRELATED MODEL ERROR </a:t>
            </a:r>
          </a:p>
          <a:p>
            <a:endParaRPr lang="en-US" dirty="0"/>
          </a:p>
          <a:p>
            <a:r>
              <a:rPr lang="en-US" dirty="0"/>
              <a:t>Even after removing depth itself there is a high correlation between the two experiments. We looked at the residuals, specifically the distance from each point to the best fit line, to see if the deviation from the linear regression line was stable across experiments. </a:t>
            </a:r>
          </a:p>
          <a:p>
            <a:endParaRPr lang="en-US" dirty="0"/>
          </a:p>
          <a:p>
            <a:r>
              <a:rPr lang="en-US" dirty="0"/>
              <a:t>Even after removing depth, there is consistent stimulus driven behavior </a:t>
            </a:r>
          </a:p>
          <a:p>
            <a:endParaRPr lang="en-US" dirty="0"/>
          </a:p>
          <a:p>
            <a:r>
              <a:rPr lang="en-US" dirty="0"/>
              <a:t>Correlated residuals BETWEEN experiments, different set of people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50916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704739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740546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14522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Data is quite stable across both versions so there must be something in the scenes that is driving performance for individual trials </a:t>
            </a:r>
          </a:p>
          <a:p>
            <a:pPr lvl="1"/>
            <a:r>
              <a:rPr lang="en-US" dirty="0"/>
              <a:t>Motivates the image based cue analyses </a:t>
            </a:r>
          </a:p>
          <a:p>
            <a:pPr lvl="1"/>
            <a:r>
              <a:rPr lang="en-US" dirty="0"/>
              <a:t>How are people able to do this task?</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4167572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367871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736470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132276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82871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15711583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3181812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3944901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3361100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35458493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292647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3083432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49863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2836229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39142499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data that motivated looking at the cues, once we have these matrices of cue values we can investigate if there is a correlation between these cue values and sensitivity at different durations. </a:t>
            </a:r>
          </a:p>
          <a:p>
            <a:endParaRPr lang="en-US" dirty="0"/>
          </a:p>
          <a:p>
            <a:r>
              <a:rPr lang="en-US" dirty="0"/>
              <a:t>Having these cue values in conjunction with depth estimate at different durations will help clarify how spatial information is processed over time.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30531653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experiment 1 – motivation </a:t>
            </a:r>
            <a:r>
              <a:rPr lang="en-US" dirty="0">
                <a:sym typeface="Wingdings" pitchFamily="2" charset="2"/>
              </a:rPr>
              <a:t> talk about how useful SUN RGBD is </a:t>
            </a:r>
          </a:p>
          <a:p>
            <a:r>
              <a:rPr lang="en-US" dirty="0">
                <a:sym typeface="Wingdings" pitchFamily="2" charset="2"/>
              </a:rPr>
              <a:t>Include outline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251212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23153914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collapse by gender going forward – 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3294845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34426289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17193839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4226338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3403504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Wanted to see if this stability translates to DEPTH DISCRIMINATION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predict discrimination behavior from inhomogeneities in verbal judgement data</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40644411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first we did not know what to make of the data, since we expected that as depth differences got larger, performance would improve!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stimuli are complex, but the task has an extremely low demand so we were not sure if participants were actually doing the task. Most discrimination studies do discriminations WITHIN a particular scene (</a:t>
            </a:r>
            <a:r>
              <a:rPr lang="en-US" sz="1200" kern="1200" dirty="0" err="1">
                <a:solidFill>
                  <a:schemeClr val="tx1"/>
                </a:solidFill>
                <a:effectLst/>
                <a:latin typeface="+mn-lt"/>
                <a:ea typeface="+mn-ea"/>
                <a:cs typeface="+mn-cs"/>
              </a:rPr>
              <a:t>Hayhoe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what we know about scaling of depth responses, and the importance of SENSITIVITY over accuracy, we decided to look at the data a little differently – leveraging our verbal judgment data.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we learned about image features that are important to consider </a:t>
            </a:r>
          </a:p>
          <a:p>
            <a:r>
              <a:rPr lang="en-US" sz="1200" kern="1200" dirty="0">
                <a:solidFill>
                  <a:schemeClr val="tx1"/>
                </a:solidFill>
                <a:effectLst/>
                <a:latin typeface="+mn-lt"/>
                <a:ea typeface="+mn-ea"/>
                <a:cs typeface="+mn-cs"/>
              </a:rPr>
              <a:t>•As complexity increases in the stimuli as do the ways to do the task, especially when the task demands are small</a:t>
            </a:r>
          </a:p>
          <a:p>
            <a:r>
              <a:rPr lang="en-US" sz="1200" kern="1200" dirty="0">
                <a:solidFill>
                  <a:schemeClr val="tx1"/>
                </a:solidFill>
                <a:effectLst/>
                <a:latin typeface="+mn-lt"/>
                <a:ea typeface="+mn-ea"/>
                <a:cs typeface="+mn-cs"/>
              </a:rPr>
              <a:t>•Give example of Mary </a:t>
            </a:r>
            <a:r>
              <a:rPr lang="en-US" sz="1200" kern="1200" dirty="0" err="1">
                <a:solidFill>
                  <a:schemeClr val="tx1"/>
                </a:solidFill>
                <a:effectLst/>
                <a:latin typeface="+mn-lt"/>
                <a:ea typeface="+mn-ea"/>
                <a:cs typeface="+mn-cs"/>
              </a:rPr>
              <a:t>Hayhoe</a:t>
            </a:r>
            <a:r>
              <a:rPr lang="en-US" sz="1200" kern="1200" dirty="0">
                <a:solidFill>
                  <a:schemeClr val="tx1"/>
                </a:solidFill>
                <a:effectLst/>
                <a:latin typeface="+mn-lt"/>
                <a:ea typeface="+mn-ea"/>
                <a:cs typeface="+mn-cs"/>
              </a:rPr>
              <a:t> stimulus set and discrimination task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1794567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Can predict discrimination behavior from inhomogeneities in verbal judgement data</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Accuracy: Correlation between VE discrimination accuracy and average verbal estim8ate difference</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250 ms: (0.6792710135528423, 6.813652246825875e-10)</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1000 ms:  (0.44629123992224173, 0.00021877867713917596)</a:t>
            </a: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3639500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Accuracy: Correlation between VE discrimination accuracy and average verbal estimate difference</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250 ms: (0.6792710135528423, 6.813652246825875e-10)</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1000 ms:  (0.44629123992224173, 0.00021877867713917596)</a:t>
            </a: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3183619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 ms – effect decays because all info is available, so RT is at ceiling </a:t>
            </a:r>
          </a:p>
          <a:p>
            <a:endParaRPr lang="en-US" dirty="0"/>
          </a:p>
          <a:p>
            <a:r>
              <a:rPr lang="en-US" dirty="0"/>
              <a:t>In general 1000 ms RTs are quicker than 250 ms RTs</a:t>
            </a:r>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25965422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32435329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position for </a:t>
            </a:r>
            <a:r>
              <a:rPr lang="en-US" dirty="0" err="1"/>
              <a:t>individuall</a:t>
            </a:r>
            <a:r>
              <a:rPr lang="en-US" dirty="0"/>
              <a:t> p</a:t>
            </a:r>
          </a:p>
          <a:p>
            <a:endParaRPr lang="en-US" dirty="0"/>
          </a:p>
          <a:p>
            <a:r>
              <a:rPr lang="en-US" dirty="0"/>
              <a:t>cluster analysis of cues - shared variance </a:t>
            </a:r>
            <a:r>
              <a:rPr lang="en-US" dirty="0" err="1"/>
              <a:t>eplle</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18432640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ERROR BAR! </a:t>
            </a:r>
          </a:p>
          <a:p>
            <a:r>
              <a:rPr lang="en-US" dirty="0"/>
              <a:t>Look at low data point </a:t>
            </a:r>
          </a:p>
          <a:p>
            <a:endParaRPr lang="en-US" dirty="0"/>
          </a:p>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38085175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1387767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927552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discrimination paradigm can be easily translated into real-world environments to confirm that the results generalize.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Discrimination judgments can be made in real-world scenes where specific cue values are controlled</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Eye-tracking can be used to examine if gaze behavior predicts discrimination judgment biases. Variations in fixation at the ground plane for example could be attributed to variations in angular declination</a:t>
            </a:r>
          </a:p>
        </p:txBody>
      </p:sp>
      <p:sp>
        <p:nvSpPr>
          <p:cNvPr id="4" name="Slide Number Placeholder 3"/>
          <p:cNvSpPr>
            <a:spLocks noGrp="1"/>
          </p:cNvSpPr>
          <p:nvPr>
            <p:ph type="sldNum" sz="quarter" idx="5"/>
          </p:nvPr>
        </p:nvSpPr>
        <p:spPr/>
        <p:txBody>
          <a:bodyPr/>
          <a:lstStyle/>
          <a:p>
            <a:fld id="{38BD2E17-7AD0-FD4B-94AB-C1C744F95710}" type="slidenum">
              <a:rPr lang="en-US" smtClean="0"/>
              <a:t>74</a:t>
            </a:fld>
            <a:endParaRPr lang="en-US"/>
          </a:p>
        </p:txBody>
      </p:sp>
    </p:spTree>
    <p:extLst>
      <p:ext uri="{BB962C8B-B14F-4D97-AF65-F5344CB8AC3E}">
        <p14:creationId xmlns:p14="http://schemas.microsoft.com/office/powerpoint/2010/main" val="3364352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192 </a:t>
            </a:r>
          </a:p>
          <a:p>
            <a:r>
              <a:rPr lang="en-US" dirty="0"/>
              <a:t>Depth Range: 1-5 meters </a:t>
            </a:r>
          </a:p>
          <a:p>
            <a:r>
              <a:rPr lang="en-US" dirty="0"/>
              <a:t>192 unique scenes</a:t>
            </a:r>
          </a:p>
          <a:p>
            <a:r>
              <a:rPr lang="en-US" dirty="0"/>
              <a:t>4 blocks of 48, with images balanced by depth and duration in each block </a:t>
            </a:r>
          </a:p>
          <a:p>
            <a:endParaRPr lang="en-US" dirty="0"/>
          </a:p>
          <a:p>
            <a:r>
              <a:rPr lang="en-US" dirty="0"/>
              <a:t>Unique sequence for each participant - COUNTERBALANCING</a:t>
            </a:r>
          </a:p>
          <a:p>
            <a:endParaRPr lang="en-US" dirty="0"/>
          </a:p>
          <a:p>
            <a:endParaRPr lang="en-US" dirty="0"/>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depth_duration_MTurk</a:t>
            </a:r>
            <a:r>
              <a:rPr lang="en-US" dirty="0"/>
              <a:t>/</a:t>
            </a:r>
            <a:r>
              <a:rPr lang="en-US" dirty="0" err="1"/>
              <a:t>depth_duration_stimuli</a:t>
            </a:r>
            <a:r>
              <a:rPr lang="en-US" dirty="0"/>
              <a:t>/000483_2014-06-09_20-41-45_260595134347_rgbf000116-resize_4/000483_2014-06-09_20-41-45_260595134347_rgbf000116-resize_4-target.png</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42652085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34057765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8630357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a:t>
            </a:r>
          </a:p>
          <a:p>
            <a:r>
              <a:rPr lang="en-US" dirty="0"/>
              <a:t>Complex scene </a:t>
            </a:r>
          </a:p>
          <a:p>
            <a:r>
              <a:rPr lang="en-US" dirty="0"/>
              <a:t>Cluttered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186216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object is not anchored to the ground </a:t>
            </a:r>
          </a:p>
          <a:p>
            <a:endParaRPr lang="en-US" dirty="0"/>
          </a:p>
          <a:p>
            <a:r>
              <a:rPr lang="en-US" dirty="0"/>
              <a:t>All this however is speculation so it is important to have an agnostic approach to quantifying the depth cues and complexities of a scene.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9159949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From the previous plots we know that whatever is driving the responses in the individual images is doing it consistently across all people (large amount of variance explained high r2)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Sampling strategy that maintains independence → co-</a:t>
            </a:r>
            <a:r>
              <a:rPr lang="en-US" sz="1200" b="0" i="0" u="none" strike="noStrike" kern="1200" dirty="0" err="1">
                <a:solidFill>
                  <a:schemeClr val="tx1"/>
                </a:solidFill>
                <a:effectLst/>
                <a:latin typeface="+mn-lt"/>
                <a:ea typeface="+mn-ea"/>
                <a:cs typeface="+mn-cs"/>
              </a:rPr>
              <a:t>occurence</a:t>
            </a:r>
            <a:r>
              <a:rPr lang="en-US" sz="1200" b="0" i="0" u="none" strike="noStrike" kern="1200" dirty="0">
                <a:solidFill>
                  <a:schemeClr val="tx1"/>
                </a:solidFill>
                <a:effectLst/>
                <a:latin typeface="+mn-lt"/>
                <a:ea typeface="+mn-ea"/>
                <a:cs typeface="+mn-cs"/>
              </a:rPr>
              <a:t> of images controlled for and all images seen at each duration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overestimation for larger depths and more underestimation for smaller target depths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consistently high error, and others with consistently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plot shows that for some images error is consistently high, whereas for others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t>
            </a:r>
          </a:p>
          <a:p>
            <a:endParaRPr lang="en-US" dirty="0"/>
          </a:p>
          <a:p>
            <a:endParaRPr lang="en-US" dirty="0"/>
          </a:p>
          <a:p>
            <a:r>
              <a:rPr lang="en-US" dirty="0"/>
              <a:t>Eventually if we could have a range of  target depths for each IMAGE, then would get a clearer understanding of the image – untangled from the effect of one particular target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490726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84</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order to train our model we need some ground truth dep cue data – which is not available in any database as of now. </a:t>
            </a:r>
          </a:p>
          <a:p>
            <a:pPr marL="0" indent="0">
              <a:buFontTx/>
              <a:buNone/>
            </a:pPr>
            <a:endParaRPr lang="en-US" dirty="0"/>
          </a:p>
          <a:p>
            <a:pPr marL="0" indent="0">
              <a:buFontTx/>
              <a:buNone/>
            </a:pPr>
            <a:r>
              <a:rPr lang="en-US" dirty="0"/>
              <a:t>To inform our model, we chose cues that have been shown to have a large impact in reduced cue environments. </a:t>
            </a:r>
          </a:p>
          <a:p>
            <a:pPr marL="0" indent="0">
              <a:buFontTx/>
              <a:buNone/>
            </a:pPr>
            <a:endParaRPr lang="en-US" dirty="0"/>
          </a:p>
          <a:p>
            <a:pPr marL="0" indent="0">
              <a:buFontTx/>
              <a:buNone/>
            </a:pPr>
            <a:r>
              <a:rPr lang="en-US" dirty="0"/>
              <a:t>Scene understanding research has been constrained by databases that do not capture the full variety of scene categories. We will use the SUN database, an MIT curated </a:t>
            </a:r>
            <a:r>
              <a:rPr lang="en-US" dirty="0" err="1"/>
              <a:t>databse</a:t>
            </a:r>
            <a:r>
              <a:rPr lang="en-US" dirty="0"/>
              <a:t> of scenes that contains 899 categories and 130, 519 images. </a:t>
            </a:r>
          </a:p>
        </p:txBody>
      </p:sp>
      <p:sp>
        <p:nvSpPr>
          <p:cNvPr id="4" name="Slide Number Placeholder 3"/>
          <p:cNvSpPr>
            <a:spLocks noGrp="1"/>
          </p:cNvSpPr>
          <p:nvPr>
            <p:ph type="sldNum" sz="quarter" idx="5"/>
          </p:nvPr>
        </p:nvSpPr>
        <p:spPr/>
        <p:txBody>
          <a:bodyPr/>
          <a:lstStyle/>
          <a:p>
            <a:fld id="{38BD2E17-7AD0-FD4B-94AB-C1C744F95710}" type="slidenum">
              <a:rPr lang="en-US" smtClean="0"/>
              <a:t>86</a:t>
            </a:fld>
            <a:endParaRPr lang="en-US"/>
          </a:p>
        </p:txBody>
      </p:sp>
    </p:spTree>
    <p:extLst>
      <p:ext uri="{BB962C8B-B14F-4D97-AF65-F5344CB8AC3E}">
        <p14:creationId xmlns:p14="http://schemas.microsoft.com/office/powerpoint/2010/main" val="20897099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87</a:t>
            </a:fld>
            <a:endParaRPr lang="en-US"/>
          </a:p>
        </p:txBody>
      </p:sp>
    </p:spTree>
    <p:extLst>
      <p:ext uri="{BB962C8B-B14F-4D97-AF65-F5344CB8AC3E}">
        <p14:creationId xmlns:p14="http://schemas.microsoft.com/office/powerpoint/2010/main" val="175019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2042095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39865004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psychometric functions for the different cue values (Figure 5). Slopes that are unchanged in the absence of a cue are indicative of lower utility for that cue. </a:t>
            </a:r>
            <a:r>
              <a:rPr lang="en-US" sz="1200" kern="1200">
                <a:solidFill>
                  <a:schemeClr val="tx1"/>
                </a:solidFill>
                <a:effectLst/>
                <a:latin typeface="+mn-lt"/>
                <a:ea typeface="+mn-ea"/>
                <a:cs typeface="+mn-cs"/>
              </a:rPr>
              <a:t>To assess if there is an age-related difference in cue importance, discrimination performance will be analyzed by age and cue values</a:t>
            </a:r>
            <a:r>
              <a:rPr lang="en-US">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89</a:t>
            </a:fld>
            <a:endParaRPr lang="en-US"/>
          </a:p>
        </p:txBody>
      </p:sp>
    </p:spTree>
    <p:extLst>
      <p:ext uri="{BB962C8B-B14F-4D97-AF65-F5344CB8AC3E}">
        <p14:creationId xmlns:p14="http://schemas.microsoft.com/office/powerpoint/2010/main" val="20366071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With the depth discrimination paradigm we will be able to quantify the relative utility of each cue, but the time course by which cues come online and depth representations are developed is still unclear. </a:t>
            </a:r>
          </a:p>
          <a:p>
            <a:pPr marL="0" indent="0">
              <a:buFontTx/>
              <a:buNone/>
            </a:pPr>
            <a:endParaRPr lang="en-US" dirty="0"/>
          </a:p>
          <a:p>
            <a:pPr marL="0" indent="0">
              <a:buFontTx/>
              <a:buNone/>
            </a:pPr>
            <a:r>
              <a:rPr lang="en-US" dirty="0"/>
              <a:t>Titrate duration across size of depths </a:t>
            </a:r>
          </a:p>
          <a:p>
            <a:pPr marL="0" indent="0">
              <a:buFontTx/>
              <a:buNone/>
            </a:pPr>
            <a:endParaRPr lang="en-US" dirty="0"/>
          </a:p>
          <a:p>
            <a:pPr marL="0" indent="0">
              <a:buFontTx/>
              <a:buNone/>
            </a:pPr>
            <a:r>
              <a:rPr lang="en-US" dirty="0"/>
              <a:t>What does depth judgement performance look like at each time point? </a:t>
            </a:r>
          </a:p>
        </p:txBody>
      </p:sp>
      <p:sp>
        <p:nvSpPr>
          <p:cNvPr id="4" name="Slide Number Placeholder 3"/>
          <p:cNvSpPr>
            <a:spLocks noGrp="1"/>
          </p:cNvSpPr>
          <p:nvPr>
            <p:ph type="sldNum" sz="quarter" idx="5"/>
          </p:nvPr>
        </p:nvSpPr>
        <p:spPr/>
        <p:txBody>
          <a:bodyPr/>
          <a:lstStyle/>
          <a:p>
            <a:fld id="{38BD2E17-7AD0-FD4B-94AB-C1C744F95710}" type="slidenum">
              <a:rPr lang="en-US" smtClean="0"/>
              <a:t>90</a:t>
            </a:fld>
            <a:endParaRPr lang="en-US"/>
          </a:p>
        </p:txBody>
      </p:sp>
    </p:spTree>
    <p:extLst>
      <p:ext uri="{BB962C8B-B14F-4D97-AF65-F5344CB8AC3E}">
        <p14:creationId xmlns:p14="http://schemas.microsoft.com/office/powerpoint/2010/main" val="8089109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31276157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pixel – covers a smaller amount of real world space even thought the pixel size is the same </a:t>
            </a: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9448154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right off the bat, it must acknowledged that scenes are extremely complex – there is so much information in scenes.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The interaction and abundance of information in scenes  has prevented systematic efforts to understand depth in real world scenes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But I hope that I can convince you today that this complexity and variability is a good 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Take these two pieces of art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 included these paintings, because they’re fun and I love illusory art, but also because the artists impressively use depth cues to distort the scene.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Sailboats  relative size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Bicycling  ground plane</a:t>
            </a:r>
            <a:endParaRPr lang="en-US" dirty="0"/>
          </a:p>
          <a:p>
            <a:endParaRPr lang="en-US" dirty="0"/>
          </a:p>
          <a:p>
            <a:endParaRPr lang="en-US" dirty="0"/>
          </a:p>
          <a:p>
            <a:r>
              <a:rPr lang="en-US" dirty="0"/>
              <a:t>Now obviously these scenes are more complex than any scene we would naturally encounter, but I wanted to impress upon the fact that the complexity in these images can reveal importation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95</a:t>
            </a:fld>
            <a:endParaRPr lang="en-US"/>
          </a:p>
        </p:txBody>
      </p:sp>
    </p:spTree>
    <p:extLst>
      <p:ext uri="{BB962C8B-B14F-4D97-AF65-F5344CB8AC3E}">
        <p14:creationId xmlns:p14="http://schemas.microsoft.com/office/powerpoint/2010/main" val="277915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2176240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9.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7.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03.png"/><Relationship Id="rId4"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2.jpg"/><Relationship Id="rId4" Type="http://schemas.openxmlformats.org/officeDocument/2006/relationships/image" Target="../media/image111.tiff"/></Relationships>
</file>

<file path=ppt/slides/_rels/slide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18.png"/><Relationship Id="rId7" Type="http://schemas.openxmlformats.org/officeDocument/2006/relationships/diagramLayout" Target="../diagrams/layout2.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19.png"/><Relationship Id="rId10" Type="http://schemas.microsoft.com/office/2007/relationships/diagramDrawing" Target="../diagrams/drawing2.xml"/><Relationship Id="rId4" Type="http://schemas.openxmlformats.org/officeDocument/2006/relationships/image" Target="../media/image15.png"/><Relationship Id="rId9" Type="http://schemas.openxmlformats.org/officeDocument/2006/relationships/diagramColors" Target="../diagrams/colors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21.jpg"/></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36.jpg"/><Relationship Id="rId3" Type="http://schemas.openxmlformats.org/officeDocument/2006/relationships/notesSlide" Target="../notesSlides/notesSlide78.xml"/><Relationship Id="rId7" Type="http://schemas.openxmlformats.org/officeDocument/2006/relationships/image" Target="../media/image135.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4.jpg"/><Relationship Id="rId5" Type="http://schemas.openxmlformats.org/officeDocument/2006/relationships/image" Target="../media/image133.jpg"/><Relationship Id="rId4" Type="http://schemas.openxmlformats.org/officeDocument/2006/relationships/image" Target="../media/image132.jpg"/><Relationship Id="rId9" Type="http://schemas.openxmlformats.org/officeDocument/2006/relationships/image" Target="../media/image137.jpg"/></Relationships>
</file>

<file path=ppt/slides/_rels/slide8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00.png"/><Relationship Id="rId4" Type="http://schemas.openxmlformats.org/officeDocument/2006/relationships/customXml" Target="../ink/ink1.xml"/></Relationships>
</file>

<file path=ppt/slides/_rels/slide88.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500.png"/><Relationship Id="rId4" Type="http://schemas.openxmlformats.org/officeDocument/2006/relationships/customXml" Target="../ink/ink4.xml"/></Relationships>
</file>

<file path=ppt/slides/_rels/slide89.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500.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8.png"/><Relationship Id="rId5" Type="http://schemas.openxmlformats.org/officeDocument/2006/relationships/image" Target="../media/image119.png"/><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41.jpg"/><Relationship Id="rId4" Type="http://schemas.openxmlformats.org/officeDocument/2006/relationships/image" Target="../media/image140.jpg"/></Relationships>
</file>

<file path=ppt/slides/_rels/slide9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81.png"/><Relationship Id="rId4" Type="http://schemas.openxmlformats.org/officeDocument/2006/relationships/image" Target="../media/image80.png"/></Relationships>
</file>

<file path=ppt/slides/_rels/slide95.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1524000" y="1293338"/>
            <a:ext cx="9144000" cy="3274592"/>
          </a:xfrm>
        </p:spPr>
        <p:txBody>
          <a:bodyPr anchor="ctr">
            <a:normAutofit/>
          </a:bodyPr>
          <a:lstStyle/>
          <a:p>
            <a:r>
              <a:rPr lang="en-US" sz="5600"/>
              <a:t>A Novel Generalization between Verbal Judgments and Perceptual Discrimination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21563" y="222475"/>
            <a:ext cx="4332717" cy="3206525"/>
          </a:xfrm>
        </p:spPr>
        <p:txBody>
          <a:bodyPr>
            <a:normAutofit/>
          </a:bodyPr>
          <a:lstStyle/>
          <a:p>
            <a:pPr algn="ctr"/>
            <a:r>
              <a:rPr lang="en-US" dirty="0"/>
              <a:t>How are depth cues integrated to form a percept?</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4890867" y="471487"/>
            <a:ext cx="7096346" cy="3552513"/>
          </a:xfrm>
        </p:spPr>
        <p:txBody>
          <a:bodyPr anchor="ctr">
            <a:normAutofit/>
          </a:bodyPr>
          <a:lstStyle/>
          <a:p>
            <a:pPr marL="514350" indent="-514350">
              <a:lnSpc>
                <a:spcPct val="150000"/>
              </a:lnSpc>
              <a:buAutoNum type="arabicPeriod"/>
            </a:pPr>
            <a:r>
              <a:rPr lang="en-US" sz="2400" dirty="0"/>
              <a:t>How do verbal estimates of egocentric distance in pictures change as viewing duration increases?</a:t>
            </a:r>
          </a:p>
          <a:p>
            <a:pPr marL="514350" indent="-514350">
              <a:lnSpc>
                <a:spcPct val="150000"/>
              </a:lnSpc>
              <a:buAutoNum type="arabicPeriod"/>
            </a:pPr>
            <a:r>
              <a:rPr lang="en-US" sz="2400" dirty="0"/>
              <a:t>How does the utility of relative depth cues change as viewing duration increases?</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Question: How do verbal estimates of egocentric distance 	       change over time?</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sp>
        <p:nvSpPr>
          <p:cNvPr id="5" name="Content Placeholder 2">
            <a:extLst>
              <a:ext uri="{FF2B5EF4-FFF2-40B4-BE49-F238E27FC236}">
                <a16:creationId xmlns:a16="http://schemas.microsoft.com/office/drawing/2014/main" id="{B31CB64F-E280-4E4D-B58D-A9EA6ADD4313}"/>
              </a:ext>
            </a:extLst>
          </p:cNvPr>
          <p:cNvSpPr txBox="1">
            <a:spLocks/>
          </p:cNvSpPr>
          <p:nvPr/>
        </p:nvSpPr>
        <p:spPr>
          <a:xfrm>
            <a:off x="7500939" y="1104907"/>
            <a:ext cx="4691062" cy="562449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N = 192, Mechanical Turk </a:t>
            </a:r>
          </a:p>
          <a:p>
            <a:pPr>
              <a:lnSpc>
                <a:spcPct val="170000"/>
              </a:lnSpc>
            </a:pPr>
            <a:r>
              <a:rPr lang="en-US" dirty="0"/>
              <a:t>Unique trial sequences </a:t>
            </a:r>
          </a:p>
          <a:p>
            <a:pPr lvl="1">
              <a:lnSpc>
                <a:spcPct val="170000"/>
              </a:lnSpc>
            </a:pPr>
            <a:r>
              <a:rPr lang="en-US" dirty="0"/>
              <a:t>192 sequences </a:t>
            </a:r>
          </a:p>
          <a:p>
            <a:pPr>
              <a:lnSpc>
                <a:spcPct val="170000"/>
              </a:lnSpc>
            </a:pPr>
            <a:r>
              <a:rPr lang="en-US" dirty="0"/>
              <a:t>No image repetition within participants </a:t>
            </a:r>
          </a:p>
          <a:p>
            <a:pPr lvl="1">
              <a:lnSpc>
                <a:spcPct val="170000"/>
              </a:lnSpc>
            </a:pPr>
            <a:r>
              <a:rPr lang="en-US" dirty="0"/>
              <a:t>192 images</a:t>
            </a:r>
          </a:p>
          <a:p>
            <a:pPr>
              <a:lnSpc>
                <a:spcPct val="170000"/>
              </a:lnSpc>
            </a:pPr>
            <a:r>
              <a:rPr lang="en-US" dirty="0"/>
              <a:t>Duration manipulation</a:t>
            </a:r>
          </a:p>
          <a:p>
            <a:pPr lvl="1">
              <a:lnSpc>
                <a:spcPct val="170000"/>
              </a:lnSpc>
            </a:pPr>
            <a:r>
              <a:rPr lang="en-US" dirty="0"/>
              <a:t>250 ms, 500 ms, 750 ms, 1000 ms</a:t>
            </a:r>
          </a:p>
          <a:p>
            <a:pPr>
              <a:lnSpc>
                <a:spcPct val="170000"/>
              </a:lnSpc>
            </a:pPr>
            <a:r>
              <a:rPr lang="en-US" dirty="0"/>
              <a:t>Range of depth counterbalanced</a:t>
            </a:r>
          </a:p>
          <a:p>
            <a:pPr lvl="1">
              <a:lnSpc>
                <a:spcPct val="170000"/>
              </a:lnSpc>
            </a:pPr>
            <a:r>
              <a:rPr lang="en-US" dirty="0"/>
              <a:t>1m – 5m</a:t>
            </a:r>
          </a:p>
          <a:p>
            <a:pPr lvl="1">
              <a:lnSpc>
                <a:spcPct val="170000"/>
              </a:lnSpc>
            </a:pPr>
            <a:endParaRPr lang="en-US" dirty="0"/>
          </a:p>
          <a:p>
            <a:endParaRPr lang="en-US" dirty="0"/>
          </a:p>
        </p:txBody>
      </p:sp>
      <p:pic>
        <p:nvPicPr>
          <p:cNvPr id="7" name="TV_VerbalJudgement_demo" descr="TV_VerbalJudgement_demo">
            <a:hlinkClick r:id="" action="ppaction://media"/>
            <a:extLst>
              <a:ext uri="{FF2B5EF4-FFF2-40B4-BE49-F238E27FC236}">
                <a16:creationId xmlns:a16="http://schemas.microsoft.com/office/drawing/2014/main" id="{3330AF9F-C451-054E-8467-B192B5BC79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591" y="1069749"/>
            <a:ext cx="6832457" cy="5694813"/>
          </a:xfrm>
          <a:prstGeom prst="rect">
            <a:avLst/>
          </a:prstGeom>
          <a:ln>
            <a:solidFill>
              <a:schemeClr val="tx1"/>
            </a:solidFill>
          </a:ln>
        </p:spPr>
      </p:pic>
    </p:spTree>
    <p:extLst>
      <p:ext uri="{BB962C8B-B14F-4D97-AF65-F5344CB8AC3E}">
        <p14:creationId xmlns:p14="http://schemas.microsoft.com/office/powerpoint/2010/main" val="92093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6DE3-577B-6F49-9788-570B8E9465B1}"/>
              </a:ext>
            </a:extLst>
          </p:cNvPr>
          <p:cNvSpPr>
            <a:spLocks noGrp="1"/>
          </p:cNvSpPr>
          <p:nvPr>
            <p:ph type="title"/>
          </p:nvPr>
        </p:nvSpPr>
        <p:spPr>
          <a:xfrm>
            <a:off x="229558" y="-9232"/>
            <a:ext cx="10515600" cy="1325563"/>
          </a:xfrm>
        </p:spPr>
        <p:txBody>
          <a:bodyPr/>
          <a:lstStyle/>
          <a:p>
            <a:r>
              <a:rPr lang="en-US" dirty="0"/>
              <a:t>Linear Model of Individual Stimuli </a:t>
            </a:r>
          </a:p>
        </p:txBody>
      </p:sp>
      <p:pic>
        <p:nvPicPr>
          <p:cNvPr id="8" name="Picture 16">
            <a:extLst>
              <a:ext uri="{FF2B5EF4-FFF2-40B4-BE49-F238E27FC236}">
                <a16:creationId xmlns:a16="http://schemas.microsoft.com/office/drawing/2014/main" id="{40EA2210-F321-9041-B0CB-AC07158D9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36" y="968176"/>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527F2092-8463-8242-A1A4-F3C53CDE5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38" y="968180"/>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ECF1637C-CC93-1C4A-9EA0-8D41185A5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 y="968182"/>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0ACDFA5-5DEF-EC45-B5E0-EAC75E6A83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558" y="968183"/>
            <a:ext cx="5760784" cy="580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034"/>
                                        </p:tgtEl>
                                      </p:cBhvr>
                                      <p:by x="35000" y="35000"/>
                                    </p:animScale>
                                  </p:childTnLst>
                                </p:cTn>
                              </p:par>
                              <p:par>
                                <p:cTn id="7" presetID="0" presetClass="path" presetSubtype="0" accel="50000" decel="50000" fill="hold" nodeType="withEffect">
                                  <p:stCondLst>
                                    <p:cond delay="0"/>
                                  </p:stCondLst>
                                  <p:childTnLst>
                                    <p:animMotion origin="layout" path="M 0.01419 0.0132 L 0.53581 -0.35046 " pathEditMode="relative" ptsTypes="AA">
                                      <p:cBhvr>
                                        <p:cTn id="8" dur="2000" fill="hold"/>
                                        <p:tgtEl>
                                          <p:spTgt spid="1034"/>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fill="hold" nodeType="clickEffect">
                                  <p:stCondLst>
                                    <p:cond delay="0"/>
                                  </p:stCondLst>
                                  <p:childTnLst>
                                    <p:animScale>
                                      <p:cBhvr>
                                        <p:cTn id="16" dur="1000" fill="hold"/>
                                        <p:tgtEl>
                                          <p:spTgt spid="5"/>
                                        </p:tgtEl>
                                      </p:cBhvr>
                                      <p:by x="35000" y="35000"/>
                                    </p:animScale>
                                  </p:childTnLst>
                                </p:cTn>
                              </p:par>
                              <p:par>
                                <p:cTn id="17" presetID="0" presetClass="path" presetSubtype="0" accel="50000" decel="50000" fill="hold" nodeType="withEffect">
                                  <p:stCondLst>
                                    <p:cond delay="0"/>
                                  </p:stCondLst>
                                  <p:childTnLst>
                                    <p:animMotion origin="layout" path="M 0.00782 0.0213 L 0.53503 -0.03935 " pathEditMode="relative" rAng="0" ptsTypes="AA">
                                      <p:cBhvr>
                                        <p:cTn id="18" dur="2000" fill="hold"/>
                                        <p:tgtEl>
                                          <p:spTgt spid="5"/>
                                        </p:tgtEl>
                                        <p:attrNameLst>
                                          <p:attrName>ppt_x</p:attrName>
                                          <p:attrName>ppt_y</p:attrName>
                                        </p:attrNameLst>
                                      </p:cBhvr>
                                      <p:rCtr x="26354" y="-3032"/>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accel="50000" decel="50000" fill="hold" nodeType="clickEffect">
                                  <p:stCondLst>
                                    <p:cond delay="0"/>
                                  </p:stCondLst>
                                  <p:childTnLst>
                                    <p:animScale>
                                      <p:cBhvr>
                                        <p:cTn id="26" dur="1000" fill="hold"/>
                                        <p:tgtEl>
                                          <p:spTgt spid="7"/>
                                        </p:tgtEl>
                                      </p:cBhvr>
                                      <p:by x="35000" y="35000"/>
                                    </p:animScale>
                                  </p:childTnLst>
                                </p:cTn>
                              </p:par>
                              <p:par>
                                <p:cTn id="27" presetID="0" presetClass="path" presetSubtype="0" accel="50000" decel="50000" fill="hold" nodeType="withEffect">
                                  <p:stCondLst>
                                    <p:cond delay="0"/>
                                  </p:stCondLst>
                                  <p:childTnLst>
                                    <p:animMotion origin="layout" path="M 0.01003 0.0294 L 0.53503 0.27593 " pathEditMode="relative" rAng="0" ptsTypes="AA">
                                      <p:cBhvr>
                                        <p:cTn id="28" dur="2000" fill="hold"/>
                                        <p:tgtEl>
                                          <p:spTgt spid="7"/>
                                        </p:tgtEl>
                                        <p:attrNameLst>
                                          <p:attrName>ppt_x</p:attrName>
                                          <p:attrName>ppt_y</p:attrName>
                                        </p:attrNameLst>
                                      </p:cBhvr>
                                      <p:rCtr x="26250" y="12315"/>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ADCAD-B82F-0744-B6A4-430E74A0399A}"/>
              </a:ext>
            </a:extLst>
          </p:cNvPr>
          <p:cNvSpPr>
            <a:spLocks noGrp="1"/>
          </p:cNvSpPr>
          <p:nvPr>
            <p:ph type="title"/>
          </p:nvPr>
        </p:nvSpPr>
        <p:spPr>
          <a:xfrm>
            <a:off x="345136" y="5122"/>
            <a:ext cx="10515600" cy="1505883"/>
          </a:xfrm>
        </p:spPr>
        <p:txBody>
          <a:bodyPr vert="horz" lIns="91440" tIns="45720" rIns="91440" bIns="45720" rtlCol="0" anchor="ctr">
            <a:normAutofit fontScale="90000"/>
          </a:bodyPr>
          <a:lstStyle/>
          <a:p>
            <a:r>
              <a:rPr lang="en-US" sz="5200" dirty="0"/>
              <a:t>Effect of Viewing Duration on Sensitivity </a:t>
            </a:r>
            <a:endParaRPr lang="en-US" sz="5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88B16AC-A520-2C4A-882B-6DE8DCE9BD77}"/>
              </a:ext>
            </a:extLst>
          </p:cNvPr>
          <p:cNvSpPr txBox="1"/>
          <p:nvPr/>
        </p:nvSpPr>
        <p:spPr>
          <a:xfrm>
            <a:off x="217574" y="4482450"/>
            <a:ext cx="4315844" cy="2308324"/>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 ------------------------</a:t>
            </a:r>
          </a:p>
          <a:p>
            <a:r>
              <a:rPr lang="en-US" sz="1600" dirty="0"/>
              <a:t>duration 13.5874 3.0000 570.0000 0.0000</a:t>
            </a:r>
          </a:p>
          <a:p>
            <a:r>
              <a:rPr lang="en-US" sz="1600" dirty="0"/>
              <a:t>=======================================</a:t>
            </a:r>
          </a:p>
          <a:p>
            <a:br>
              <a:rPr lang="en-US" sz="1600" dirty="0"/>
            </a:br>
            <a:br>
              <a:rPr lang="en-US" sz="1600" dirty="0"/>
            </a:br>
            <a:endParaRPr lang="en-US" sz="1600" dirty="0"/>
          </a:p>
        </p:txBody>
      </p:sp>
      <p:sp>
        <p:nvSpPr>
          <p:cNvPr id="24" name="TextBox 23">
            <a:extLst>
              <a:ext uri="{FF2B5EF4-FFF2-40B4-BE49-F238E27FC236}">
                <a16:creationId xmlns:a16="http://schemas.microsoft.com/office/drawing/2014/main" id="{791E7275-887B-1244-9D2B-7DAD95AD554F}"/>
              </a:ext>
            </a:extLst>
          </p:cNvPr>
          <p:cNvSpPr txBox="1"/>
          <p:nvPr/>
        </p:nvSpPr>
        <p:spPr>
          <a:xfrm>
            <a:off x="4798741" y="6388278"/>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sp>
        <p:nvSpPr>
          <p:cNvPr id="19" name="Right Bracket 18">
            <a:extLst>
              <a:ext uri="{FF2B5EF4-FFF2-40B4-BE49-F238E27FC236}">
                <a16:creationId xmlns:a16="http://schemas.microsoft.com/office/drawing/2014/main" id="{98E05A7D-9938-A840-A78A-466A1A355017}"/>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4" name="Picture 6">
            <a:extLst>
              <a:ext uri="{FF2B5EF4-FFF2-40B4-BE49-F238E27FC236}">
                <a16:creationId xmlns:a16="http://schemas.microsoft.com/office/drawing/2014/main" id="{B7AEB620-731D-434F-8AF8-B2A766F20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418" y="1191485"/>
            <a:ext cx="7604965" cy="50821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83ADF94-33BE-C543-B3EF-776E3C380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5" y="1221388"/>
            <a:ext cx="4378458" cy="278707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ket 3">
            <a:extLst>
              <a:ext uri="{FF2B5EF4-FFF2-40B4-BE49-F238E27FC236}">
                <a16:creationId xmlns:a16="http://schemas.microsoft.com/office/drawing/2014/main" id="{9855C843-9BE3-BE4F-801E-E6CC8D3D3E1B}"/>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ket 20">
            <a:extLst>
              <a:ext uri="{FF2B5EF4-FFF2-40B4-BE49-F238E27FC236}">
                <a16:creationId xmlns:a16="http://schemas.microsoft.com/office/drawing/2014/main" id="{A9B548E3-3B16-5E46-8582-560F6C30D7AD}"/>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B952BA-349B-384E-8621-22E51F25D04E}"/>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3BB952BA-349B-384E-8621-22E51F25D04E}"/>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5"/>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CF1DFF-4CA8-2E47-A372-9C087A81AE25}"/>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F5CF1DFF-4CA8-2E47-A372-9C087A81AE25}"/>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6"/>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325D40-B67E-9D4A-8E84-B7C629067952}"/>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E325D40-B67E-9D4A-8E84-B7C629067952}"/>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7"/>
                <a:stretch>
                  <a:fillRect l="-13793" r="-10345"/>
                </a:stretch>
              </a:blipFill>
            </p:spPr>
            <p:txBody>
              <a:bodyPr/>
              <a:lstStyle/>
              <a:p>
                <a:r>
                  <a:rPr lang="en-US">
                    <a:noFill/>
                  </a:rPr>
                  <a:t> </a:t>
                </a:r>
              </a:p>
            </p:txBody>
          </p:sp>
        </mc:Fallback>
      </mc:AlternateContent>
      <p:sp>
        <p:nvSpPr>
          <p:cNvPr id="14" name="Right Bracket 13">
            <a:extLst>
              <a:ext uri="{FF2B5EF4-FFF2-40B4-BE49-F238E27FC236}">
                <a16:creationId xmlns:a16="http://schemas.microsoft.com/office/drawing/2014/main" id="{6745AE96-3AC5-5942-B1E5-83714B7365EC}"/>
              </a:ext>
            </a:extLst>
          </p:cNvPr>
          <p:cNvSpPr/>
          <p:nvPr/>
        </p:nvSpPr>
        <p:spPr>
          <a:xfrm>
            <a:off x="8961143" y="1499949"/>
            <a:ext cx="102032" cy="77028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0347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074" name="Picture 2">
            <a:extLst>
              <a:ext uri="{FF2B5EF4-FFF2-40B4-BE49-F238E27FC236}">
                <a16:creationId xmlns:a16="http://schemas.microsoft.com/office/drawing/2014/main" id="{FA777ED6-1034-4B48-A401-FCCD024CD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660" y="944394"/>
            <a:ext cx="7472680" cy="585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2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48463"/>
            <a:ext cx="12005772" cy="638126"/>
          </a:xfrm>
        </p:spPr>
        <p:txBody>
          <a:bodyPr vert="horz" lIns="91440" tIns="45720" rIns="91440" bIns="45720" rtlCol="0" anchor="ctr">
            <a:normAutofit fontScale="90000"/>
          </a:bodyPr>
          <a:lstStyle/>
          <a:p>
            <a:r>
              <a:rPr lang="en-US" sz="4000" dirty="0"/>
              <a:t>Normalized Performance</a:t>
            </a:r>
            <a:endParaRPr lang="en-US" sz="4000" kern="1200" dirty="0">
              <a:solidFill>
                <a:schemeClr val="tx1"/>
              </a:solidFill>
              <a:latin typeface="+mj-lt"/>
              <a:ea typeface="+mj-ea"/>
              <a:cs typeface="+mj-cs"/>
            </a:endParaRPr>
          </a:p>
        </p:txBody>
      </p:sp>
      <p:pic>
        <p:nvPicPr>
          <p:cNvPr id="7" name="Picture 24">
            <a:extLst>
              <a:ext uri="{FF2B5EF4-FFF2-40B4-BE49-F238E27FC236}">
                <a16:creationId xmlns:a16="http://schemas.microsoft.com/office/drawing/2014/main" id="{EF9EC6A5-9195-254F-A3B7-AF3E61AC3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43" y="948906"/>
            <a:ext cx="5741965" cy="57081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a:extLst>
              <a:ext uri="{FF2B5EF4-FFF2-40B4-BE49-F238E27FC236}">
                <a16:creationId xmlns:a16="http://schemas.microsoft.com/office/drawing/2014/main" id="{6377CC8D-F3BA-AA48-96CD-10AE80C88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79" y="935052"/>
            <a:ext cx="5741966" cy="5708123"/>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22C2EFBD-D4EC-1E48-8F15-65A3CCAC3F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12" y="935053"/>
            <a:ext cx="5672788" cy="571799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1A08246D-AC0A-BB40-A01A-D5EF11EE95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900"/>
          <a:stretch/>
        </p:blipFill>
        <p:spPr bwMode="auto">
          <a:xfrm>
            <a:off x="186228" y="1205344"/>
            <a:ext cx="5672788" cy="54378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FD7A8A-7403-564A-9FDF-4C93DE6D26CE}"/>
              </a:ext>
            </a:extLst>
          </p:cNvPr>
          <p:cNvPicPr>
            <a:picLocks noChangeAspect="1"/>
          </p:cNvPicPr>
          <p:nvPr/>
        </p:nvPicPr>
        <p:blipFill>
          <a:blip r:embed="rId7"/>
          <a:stretch>
            <a:fillRect/>
          </a:stretch>
        </p:blipFill>
        <p:spPr>
          <a:xfrm>
            <a:off x="2772006" y="858352"/>
            <a:ext cx="1134976" cy="361876"/>
          </a:xfrm>
          <a:prstGeom prst="rect">
            <a:avLst/>
          </a:prstGeom>
        </p:spPr>
      </p:pic>
    </p:spTree>
    <p:extLst>
      <p:ext uri="{BB962C8B-B14F-4D97-AF65-F5344CB8AC3E}">
        <p14:creationId xmlns:p14="http://schemas.microsoft.com/office/powerpoint/2010/main" val="172886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4114"/>
                                        </p:tgtEl>
                                      </p:cBhvr>
                                      <p:by x="35000" y="35000"/>
                                    </p:animScale>
                                  </p:childTnLst>
                                </p:cTn>
                              </p:par>
                              <p:par>
                                <p:cTn id="7" presetID="0" presetClass="path" presetSubtype="0" accel="50000" decel="50000" fill="hold" nodeType="withEffect">
                                  <p:stCondLst>
                                    <p:cond delay="0"/>
                                  </p:stCondLst>
                                  <p:childTnLst>
                                    <p:animMotion origin="layout" path="M 0.01341 0.02199 L 0.52825 -0.36597 " pathEditMode="relative" rAng="0" ptsTypes="AA">
                                      <p:cBhvr>
                                        <p:cTn id="8" dur="2000" fill="hold"/>
                                        <p:tgtEl>
                                          <p:spTgt spid="4114"/>
                                        </p:tgtEl>
                                        <p:attrNameLst>
                                          <p:attrName>ppt_x</p:attrName>
                                          <p:attrName>ppt_y</p:attrName>
                                        </p:attrNameLst>
                                      </p:cBhvr>
                                      <p:rCtr x="25742" y="-19398"/>
                                    </p:animMotion>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accel="50000" decel="50000" fill="hold" nodeType="clickEffect">
                                  <p:stCondLst>
                                    <p:cond delay="0"/>
                                  </p:stCondLst>
                                  <p:childTnLst>
                                    <p:animScale>
                                      <p:cBhvr>
                                        <p:cTn id="18" dur="1000" fill="hold"/>
                                        <p:tgtEl>
                                          <p:spTgt spid="4116"/>
                                        </p:tgtEl>
                                      </p:cBhvr>
                                      <p:by x="35000" y="35000"/>
                                    </p:animScale>
                                  </p:childTnLst>
                                </p:cTn>
                              </p:par>
                              <p:par>
                                <p:cTn id="19" presetID="0" presetClass="path" presetSubtype="0" accel="50000" decel="50000" fill="hold" nodeType="withEffect">
                                  <p:stCondLst>
                                    <p:cond delay="0"/>
                                  </p:stCondLst>
                                  <p:childTnLst>
                                    <p:animMotion origin="layout" path="M 0.01328 0.03264 L 0.53034 -0.05324 " pathEditMode="relative" rAng="0" ptsTypes="AA">
                                      <p:cBhvr>
                                        <p:cTn id="20" dur="2000" fill="hold"/>
                                        <p:tgtEl>
                                          <p:spTgt spid="4116"/>
                                        </p:tgtEl>
                                        <p:attrNameLst>
                                          <p:attrName>ppt_x</p:attrName>
                                          <p:attrName>ppt_y</p:attrName>
                                        </p:attrNameLst>
                                      </p:cBhvr>
                                      <p:rCtr x="25846" y="-430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accel="50000" decel="50000" fill="hold" nodeType="clickEffect">
                                  <p:stCondLst>
                                    <p:cond delay="0"/>
                                  </p:stCondLst>
                                  <p:childTnLst>
                                    <p:animScale>
                                      <p:cBhvr>
                                        <p:cTn id="28" dur="1000" fill="hold"/>
                                        <p:tgtEl>
                                          <p:spTgt spid="6"/>
                                        </p:tgtEl>
                                      </p:cBhvr>
                                      <p:by x="35000" y="35000"/>
                                    </p:animScale>
                                  </p:childTnLst>
                                </p:cTn>
                              </p:par>
                              <p:par>
                                <p:cTn id="29" presetID="0" presetClass="path" presetSubtype="0" accel="50000" decel="50000" fill="hold" nodeType="withEffect">
                                  <p:stCondLst>
                                    <p:cond delay="0"/>
                                  </p:stCondLst>
                                  <p:childTnLst>
                                    <p:animMotion origin="layout" path="M 0.01771 0.04583 L 0.53125 0.27777 " pathEditMode="relative" rAng="0" ptsTypes="AA">
                                      <p:cBhvr>
                                        <p:cTn id="30" dur="2000" fill="hold"/>
                                        <p:tgtEl>
                                          <p:spTgt spid="6"/>
                                        </p:tgtEl>
                                        <p:attrNameLst>
                                          <p:attrName>ppt_x</p:attrName>
                                          <p:attrName>ppt_y</p:attrName>
                                        </p:attrNameLst>
                                      </p:cBhvr>
                                      <p:rCtr x="25677" y="11597"/>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45230" y="338328"/>
            <a:ext cx="11879130" cy="561558"/>
          </a:xfrm>
        </p:spPr>
        <p:txBody>
          <a:bodyPr vert="horz" lIns="91440" tIns="45720" rIns="91440" bIns="45720" rtlCol="0" anchor="b">
            <a:normAutofit fontScale="90000"/>
          </a:bodyPr>
          <a:lstStyle/>
          <a:p>
            <a:r>
              <a:rPr lang="en-US" sz="5400" dirty="0"/>
              <a:t>Normalized Performance</a:t>
            </a:r>
          </a:p>
        </p:txBody>
      </p:sp>
      <p:sp>
        <p:nvSpPr>
          <p:cNvPr id="17" name="TextBox 16">
            <a:extLst>
              <a:ext uri="{FF2B5EF4-FFF2-40B4-BE49-F238E27FC236}">
                <a16:creationId xmlns:a16="http://schemas.microsoft.com/office/drawing/2014/main" id="{5610461D-14C9-554A-881A-58CE370AE349}"/>
              </a:ext>
            </a:extLst>
          </p:cNvPr>
          <p:cNvSpPr txBox="1"/>
          <p:nvPr/>
        </p:nvSpPr>
        <p:spPr>
          <a:xfrm>
            <a:off x="145230" y="4536150"/>
            <a:ext cx="4315844" cy="1815882"/>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a:t>
            </a:r>
          </a:p>
          <a:p>
            <a:r>
              <a:rPr lang="en-US" sz="1600" dirty="0"/>
              <a:t>Duration 50.3252 3.0000 570.0000 0.0000</a:t>
            </a:r>
          </a:p>
          <a:p>
            <a:r>
              <a:rPr lang="en-US" sz="1600" dirty="0"/>
              <a:t> =======================================</a:t>
            </a:r>
          </a:p>
          <a:p>
            <a:endParaRPr lang="en-US" sz="1600" dirty="0"/>
          </a:p>
        </p:txBody>
      </p:sp>
      <p:sp>
        <p:nvSpPr>
          <p:cNvPr id="4" name="TextBox 3">
            <a:extLst>
              <a:ext uri="{FF2B5EF4-FFF2-40B4-BE49-F238E27FC236}">
                <a16:creationId xmlns:a16="http://schemas.microsoft.com/office/drawing/2014/main" id="{E6DF1930-52F8-EF40-A329-F44A101A0F11}"/>
              </a:ext>
            </a:extLst>
          </p:cNvPr>
          <p:cNvSpPr txBox="1"/>
          <p:nvPr/>
        </p:nvSpPr>
        <p:spPr>
          <a:xfrm>
            <a:off x="4816583" y="6360595"/>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5128" name="Picture 8">
            <a:extLst>
              <a:ext uri="{FF2B5EF4-FFF2-40B4-BE49-F238E27FC236}">
                <a16:creationId xmlns:a16="http://schemas.microsoft.com/office/drawing/2014/main" id="{4F42E56F-7D91-0446-91B9-67F5E7AF3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485" y="1032764"/>
            <a:ext cx="7665643" cy="5319268"/>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ket 11">
            <a:extLst>
              <a:ext uri="{FF2B5EF4-FFF2-40B4-BE49-F238E27FC236}">
                <a16:creationId xmlns:a16="http://schemas.microsoft.com/office/drawing/2014/main" id="{A40670B7-EE83-0D43-A728-0028C09F6166}"/>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50EC0977-DE17-304F-9FB9-8E3A2E25E613}"/>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a:extLst>
              <a:ext uri="{FF2B5EF4-FFF2-40B4-BE49-F238E27FC236}">
                <a16:creationId xmlns:a16="http://schemas.microsoft.com/office/drawing/2014/main" id="{D79B48F0-1CF7-944F-9A9B-9E3B12031648}"/>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5554C33-B4B6-7D4D-AECE-2757B5A3E3F5}"/>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5554C33-B4B6-7D4D-AECE-2757B5A3E3F5}"/>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4"/>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9A2266-1057-A54B-9552-3A81E5F99EEB}"/>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E19A2266-1057-A54B-9552-3A81E5F99EEB}"/>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22433-5745-8C4F-AD0C-A59D014D965D}"/>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2FA22433-5745-8C4F-AD0C-A59D014D965D}"/>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6"/>
                <a:stretch>
                  <a:fillRect l="-13793" r="-10345"/>
                </a:stretch>
              </a:blipFill>
            </p:spPr>
            <p:txBody>
              <a:bodyPr/>
              <a:lstStyle/>
              <a:p>
                <a:r>
                  <a:rPr lang="en-US">
                    <a:noFill/>
                  </a:rPr>
                  <a:t> </a:t>
                </a:r>
              </a:p>
            </p:txBody>
          </p:sp>
        </mc:Fallback>
      </mc:AlternateContent>
      <p:pic>
        <p:nvPicPr>
          <p:cNvPr id="5130" name="Picture 10">
            <a:extLst>
              <a:ext uri="{FF2B5EF4-FFF2-40B4-BE49-F238E27FC236}">
                <a16:creationId xmlns:a16="http://schemas.microsoft.com/office/drawing/2014/main" id="{4F036BA0-CFD9-5141-A40E-02B08ADA55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3" y="1253708"/>
            <a:ext cx="4354025" cy="275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02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555E-3B25-D64F-9F82-9D6C85538897}"/>
              </a:ext>
            </a:extLst>
          </p:cNvPr>
          <p:cNvSpPr>
            <a:spLocks noGrp="1"/>
          </p:cNvSpPr>
          <p:nvPr>
            <p:ph type="title"/>
          </p:nvPr>
        </p:nvSpPr>
        <p:spPr>
          <a:xfrm>
            <a:off x="390758" y="341679"/>
            <a:ext cx="10515600" cy="1325563"/>
          </a:xfrm>
        </p:spPr>
        <p:txBody>
          <a:bodyPr/>
          <a:lstStyle/>
          <a:p>
            <a:r>
              <a:rPr lang="en-US" dirty="0"/>
              <a:t>Target Visual Search</a:t>
            </a:r>
          </a:p>
        </p:txBody>
      </p:sp>
      <p:pic>
        <p:nvPicPr>
          <p:cNvPr id="5" name="Picture 4" descr="A picture containing text, floor, indoor, living&#10;&#10;Description automatically generated">
            <a:extLst>
              <a:ext uri="{FF2B5EF4-FFF2-40B4-BE49-F238E27FC236}">
                <a16:creationId xmlns:a16="http://schemas.microsoft.com/office/drawing/2014/main" id="{D037201A-6AE6-9842-BE94-85FE44BD0E8C}"/>
              </a:ext>
            </a:extLst>
          </p:cNvPr>
          <p:cNvPicPr>
            <a:picLocks noChangeAspect="1"/>
          </p:cNvPicPr>
          <p:nvPr/>
        </p:nvPicPr>
        <p:blipFill>
          <a:blip r:embed="rId3"/>
          <a:stretch>
            <a:fillRect/>
          </a:stretch>
        </p:blipFill>
        <p:spPr>
          <a:xfrm>
            <a:off x="390758" y="2171700"/>
            <a:ext cx="5518869" cy="4006850"/>
          </a:xfrm>
          <a:prstGeom prst="rect">
            <a:avLst/>
          </a:prstGeom>
        </p:spPr>
      </p:pic>
      <p:pic>
        <p:nvPicPr>
          <p:cNvPr id="7" name="Picture 6" descr="A picture containing text, floor, indoor, table&#10;&#10;Description automatically generated">
            <a:extLst>
              <a:ext uri="{FF2B5EF4-FFF2-40B4-BE49-F238E27FC236}">
                <a16:creationId xmlns:a16="http://schemas.microsoft.com/office/drawing/2014/main" id="{7A07B10C-AD25-AC45-8C0F-11D0CF01D4AE}"/>
              </a:ext>
            </a:extLst>
          </p:cNvPr>
          <p:cNvPicPr>
            <a:picLocks noChangeAspect="1"/>
          </p:cNvPicPr>
          <p:nvPr/>
        </p:nvPicPr>
        <p:blipFill>
          <a:blip r:embed="rId4"/>
          <a:stretch>
            <a:fillRect/>
          </a:stretch>
        </p:blipFill>
        <p:spPr>
          <a:xfrm>
            <a:off x="6282374" y="2171700"/>
            <a:ext cx="5518869" cy="4006850"/>
          </a:xfrm>
          <a:prstGeom prst="rect">
            <a:avLst/>
          </a:prstGeom>
        </p:spPr>
      </p:pic>
    </p:spTree>
    <p:extLst>
      <p:ext uri="{BB962C8B-B14F-4D97-AF65-F5344CB8AC3E}">
        <p14:creationId xmlns:p14="http://schemas.microsoft.com/office/powerpoint/2010/main" val="3526156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Question: How does sensitivity across viewing duration 		       change when target visual search is eliminated?</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861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1925300" cy="1205345"/>
          </a:xfrm>
        </p:spPr>
        <p:txBody>
          <a:bodyPr/>
          <a:lstStyle/>
          <a:p>
            <a:r>
              <a:rPr lang="en-US" dirty="0"/>
              <a:t>Target at Center: Verbal Judgement Task Design</a:t>
            </a:r>
          </a:p>
        </p:txBody>
      </p:sp>
      <p:sp>
        <p:nvSpPr>
          <p:cNvPr id="5" name="Content Placeholder 2">
            <a:extLst>
              <a:ext uri="{FF2B5EF4-FFF2-40B4-BE49-F238E27FC236}">
                <a16:creationId xmlns:a16="http://schemas.microsoft.com/office/drawing/2014/main" id="{B31CB64F-E280-4E4D-B58D-A9EA6ADD4313}"/>
              </a:ext>
            </a:extLst>
          </p:cNvPr>
          <p:cNvSpPr txBox="1">
            <a:spLocks/>
          </p:cNvSpPr>
          <p:nvPr/>
        </p:nvSpPr>
        <p:spPr>
          <a:xfrm>
            <a:off x="7615159" y="1097114"/>
            <a:ext cx="4193755" cy="5624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N = 192, Mechanical Turk </a:t>
            </a:r>
          </a:p>
          <a:p>
            <a:pPr lvl="1">
              <a:lnSpc>
                <a:spcPct val="170000"/>
              </a:lnSpc>
            </a:pPr>
            <a:r>
              <a:rPr lang="en-US" dirty="0"/>
              <a:t>192 sequences </a:t>
            </a:r>
          </a:p>
          <a:p>
            <a:pPr lvl="1">
              <a:lnSpc>
                <a:spcPct val="170000"/>
              </a:lnSpc>
            </a:pPr>
            <a:r>
              <a:rPr lang="en-US" dirty="0"/>
              <a:t>192 images</a:t>
            </a:r>
          </a:p>
          <a:p>
            <a:pPr>
              <a:lnSpc>
                <a:spcPct val="170000"/>
              </a:lnSpc>
            </a:pPr>
            <a:r>
              <a:rPr lang="en-US" dirty="0"/>
              <a:t>Attentional demand vs. Reference frame stability</a:t>
            </a:r>
          </a:p>
          <a:p>
            <a:pPr lvl="1">
              <a:lnSpc>
                <a:spcPct val="170000"/>
              </a:lnSpc>
            </a:pPr>
            <a:endParaRPr lang="en-US" dirty="0"/>
          </a:p>
          <a:p>
            <a:endParaRPr lang="en-US" dirty="0"/>
          </a:p>
        </p:txBody>
      </p:sp>
      <p:pic>
        <p:nvPicPr>
          <p:cNvPr id="4" name="TAC_VerbalJudgement_demo" descr="TAC_VerbalJudgement_demo">
            <a:hlinkClick r:id="" action="ppaction://media"/>
            <a:extLst>
              <a:ext uri="{FF2B5EF4-FFF2-40B4-BE49-F238E27FC236}">
                <a16:creationId xmlns:a16="http://schemas.microsoft.com/office/drawing/2014/main" id="{0AF85FDE-9CE7-B843-B822-A14E139400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254" y="1055671"/>
            <a:ext cx="6797819" cy="5665942"/>
          </a:xfrm>
          <a:prstGeom prst="rect">
            <a:avLst/>
          </a:prstGeom>
          <a:ln>
            <a:solidFill>
              <a:schemeClr val="tx1"/>
            </a:solidFill>
          </a:ln>
        </p:spPr>
      </p:pic>
    </p:spTree>
    <p:extLst>
      <p:ext uri="{BB962C8B-B14F-4D97-AF65-F5344CB8AC3E}">
        <p14:creationId xmlns:p14="http://schemas.microsoft.com/office/powerpoint/2010/main" val="122543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6DE3-577B-6F49-9788-570B8E9465B1}"/>
              </a:ext>
            </a:extLst>
          </p:cNvPr>
          <p:cNvSpPr>
            <a:spLocks noGrp="1"/>
          </p:cNvSpPr>
          <p:nvPr>
            <p:ph type="title"/>
          </p:nvPr>
        </p:nvSpPr>
        <p:spPr>
          <a:xfrm>
            <a:off x="228600" y="0"/>
            <a:ext cx="11963399" cy="886691"/>
          </a:xfrm>
        </p:spPr>
        <p:txBody>
          <a:bodyPr/>
          <a:lstStyle/>
          <a:p>
            <a:r>
              <a:rPr lang="en-US" dirty="0"/>
              <a:t>Target at Center: Linear Model of Individual Stimuli </a:t>
            </a:r>
          </a:p>
        </p:txBody>
      </p:sp>
      <p:pic>
        <p:nvPicPr>
          <p:cNvPr id="1026" name="Picture 2">
            <a:extLst>
              <a:ext uri="{FF2B5EF4-FFF2-40B4-BE49-F238E27FC236}">
                <a16:creationId xmlns:a16="http://schemas.microsoft.com/office/drawing/2014/main" id="{83A3A42D-7834-8A4E-8DD9-880DF477B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94061"/>
            <a:ext cx="5618018" cy="57639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CEEE74-B071-A24C-98F7-532DA267B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93585"/>
            <a:ext cx="5618017" cy="57644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1597EB8-DB58-2242-ADCB-67A6F43B4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9" y="1102540"/>
            <a:ext cx="5615670" cy="57639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D64F4F3B-4784-7348-9C73-D93BBB65FD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61" y="1093585"/>
            <a:ext cx="5728856" cy="57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4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026"/>
                                        </p:tgtEl>
                                      </p:cBhvr>
                                      <p:by x="35000" y="35000"/>
                                    </p:animScale>
                                  </p:childTnLst>
                                </p:cTn>
                              </p:par>
                              <p:par>
                                <p:cTn id="7" presetID="0" presetClass="path" presetSubtype="0" accel="50000" decel="50000" fill="hold" nodeType="withEffect">
                                  <p:stCondLst>
                                    <p:cond delay="0"/>
                                  </p:stCondLst>
                                  <p:childTnLst>
                                    <p:animMotion origin="layout" path="M 0.01002 -0.00116 L 0.50768 -0.32107 " pathEditMode="relative" rAng="0" ptsTypes="AA">
                                      <p:cBhvr>
                                        <p:cTn id="8" dur="2000" fill="hold"/>
                                        <p:tgtEl>
                                          <p:spTgt spid="1026"/>
                                        </p:tgtEl>
                                        <p:attrNameLst>
                                          <p:attrName>ppt_x</p:attrName>
                                          <p:attrName>ppt_y</p:attrName>
                                        </p:attrNameLst>
                                      </p:cBhvr>
                                      <p:rCtr x="24883" y="-15995"/>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fill="hold" nodeType="clickEffect">
                                  <p:stCondLst>
                                    <p:cond delay="0"/>
                                  </p:stCondLst>
                                  <p:childTnLst>
                                    <p:animScale>
                                      <p:cBhvr>
                                        <p:cTn id="16" dur="1000" fill="hold"/>
                                        <p:tgtEl>
                                          <p:spTgt spid="1028"/>
                                        </p:tgtEl>
                                      </p:cBhvr>
                                      <p:by x="35000" y="35000"/>
                                    </p:animScale>
                                  </p:childTnLst>
                                </p:cTn>
                              </p:par>
                              <p:par>
                                <p:cTn id="17" presetID="0" presetClass="path" presetSubtype="0" accel="50000" decel="50000" fill="hold" nodeType="withEffect">
                                  <p:stCondLst>
                                    <p:cond delay="0"/>
                                  </p:stCondLst>
                                  <p:childTnLst>
                                    <p:animMotion origin="layout" path="M 0.0112 0.00139 L 0.50885 -0.03009 " pathEditMode="relative" rAng="0" ptsTypes="AA">
                                      <p:cBhvr>
                                        <p:cTn id="18" dur="2000" fill="hold"/>
                                        <p:tgtEl>
                                          <p:spTgt spid="1028"/>
                                        </p:tgtEl>
                                        <p:attrNameLst>
                                          <p:attrName>ppt_x</p:attrName>
                                          <p:attrName>ppt_y</p:attrName>
                                        </p:attrNameLst>
                                      </p:cBhvr>
                                      <p:rCtr x="24883" y="-1574"/>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accel="50000" decel="50000" fill="hold" nodeType="clickEffect">
                                  <p:stCondLst>
                                    <p:cond delay="0"/>
                                  </p:stCondLst>
                                  <p:childTnLst>
                                    <p:animScale>
                                      <p:cBhvr>
                                        <p:cTn id="26" dur="1000" fill="hold"/>
                                        <p:tgtEl>
                                          <p:spTgt spid="5"/>
                                        </p:tgtEl>
                                      </p:cBhvr>
                                      <p:by x="35000" y="35000"/>
                                    </p:animScale>
                                  </p:childTnLst>
                                </p:cTn>
                              </p:par>
                              <p:par>
                                <p:cTn id="27" presetID="0" presetClass="path" presetSubtype="0" accel="50000" decel="50000" fill="hold" nodeType="withEffect">
                                  <p:stCondLst>
                                    <p:cond delay="0"/>
                                  </p:stCondLst>
                                  <p:childTnLst>
                                    <p:animMotion origin="layout" path="M 0.01797 0.00255 L 0.50886 0.26204 " pathEditMode="relative" rAng="0" ptsTypes="AA">
                                      <p:cBhvr>
                                        <p:cTn id="28" dur="2000" fill="hold"/>
                                        <p:tgtEl>
                                          <p:spTgt spid="5"/>
                                        </p:tgtEl>
                                        <p:attrNameLst>
                                          <p:attrName>ppt_x</p:attrName>
                                          <p:attrName>ppt_y</p:attrName>
                                        </p:attrNameLst>
                                      </p:cBhvr>
                                      <p:rCtr x="24544" y="12963"/>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ADCAD-B82F-0744-B6A4-430E74A0399A}"/>
              </a:ext>
            </a:extLst>
          </p:cNvPr>
          <p:cNvSpPr>
            <a:spLocks noGrp="1"/>
          </p:cNvSpPr>
          <p:nvPr>
            <p:ph type="title"/>
          </p:nvPr>
        </p:nvSpPr>
        <p:spPr>
          <a:xfrm>
            <a:off x="345136" y="5122"/>
            <a:ext cx="11769192" cy="1505883"/>
          </a:xfrm>
        </p:spPr>
        <p:txBody>
          <a:bodyPr vert="horz" lIns="91440" tIns="45720" rIns="91440" bIns="45720" rtlCol="0" anchor="ctr">
            <a:normAutofit/>
          </a:bodyPr>
          <a:lstStyle/>
          <a:p>
            <a:r>
              <a:rPr lang="en-US" sz="5200" dirty="0"/>
              <a:t>Effect of Viewing Duration on Sensitivity </a:t>
            </a:r>
            <a:endParaRPr lang="en-US" sz="5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88B16AC-A520-2C4A-882B-6DE8DCE9BD77}"/>
              </a:ext>
            </a:extLst>
          </p:cNvPr>
          <p:cNvSpPr txBox="1"/>
          <p:nvPr/>
        </p:nvSpPr>
        <p:spPr>
          <a:xfrm>
            <a:off x="202334" y="4707511"/>
            <a:ext cx="4315844" cy="2308324"/>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 ------------------------</a:t>
            </a:r>
          </a:p>
          <a:p>
            <a:r>
              <a:rPr lang="en-US" sz="1600" dirty="0"/>
              <a:t>duration 12.4969 3.0000 573.0000 0.0000</a:t>
            </a:r>
          </a:p>
          <a:p>
            <a:r>
              <a:rPr lang="en-US" sz="1600" dirty="0"/>
              <a:t>=======================================</a:t>
            </a:r>
          </a:p>
          <a:p>
            <a:br>
              <a:rPr lang="en-US" sz="1600" dirty="0"/>
            </a:br>
            <a:br>
              <a:rPr lang="en-US" sz="1600" dirty="0"/>
            </a:br>
            <a:endParaRPr lang="en-US" sz="1600" dirty="0"/>
          </a:p>
        </p:txBody>
      </p:sp>
      <p:sp>
        <p:nvSpPr>
          <p:cNvPr id="24" name="TextBox 23">
            <a:extLst>
              <a:ext uri="{FF2B5EF4-FFF2-40B4-BE49-F238E27FC236}">
                <a16:creationId xmlns:a16="http://schemas.microsoft.com/office/drawing/2014/main" id="{791E7275-887B-1244-9D2B-7DAD95AD554F}"/>
              </a:ext>
            </a:extLst>
          </p:cNvPr>
          <p:cNvSpPr txBox="1"/>
          <p:nvPr/>
        </p:nvSpPr>
        <p:spPr>
          <a:xfrm>
            <a:off x="4798741" y="6388278"/>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2050" name="Picture 2">
            <a:extLst>
              <a:ext uri="{FF2B5EF4-FFF2-40B4-BE49-F238E27FC236}">
                <a16:creationId xmlns:a16="http://schemas.microsoft.com/office/drawing/2014/main" id="{98BE5054-9031-DF46-A2D4-1AF0B51E5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784" y="1246431"/>
            <a:ext cx="7895454" cy="5276289"/>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ket 3">
            <a:extLst>
              <a:ext uri="{FF2B5EF4-FFF2-40B4-BE49-F238E27FC236}">
                <a16:creationId xmlns:a16="http://schemas.microsoft.com/office/drawing/2014/main" id="{9855C843-9BE3-BE4F-801E-E6CC8D3D3E1B}"/>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98E05A7D-9938-A840-A78A-466A1A355017}"/>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ket 20">
            <a:extLst>
              <a:ext uri="{FF2B5EF4-FFF2-40B4-BE49-F238E27FC236}">
                <a16:creationId xmlns:a16="http://schemas.microsoft.com/office/drawing/2014/main" id="{A9B548E3-3B16-5E46-8582-560F6C30D7AD}"/>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B952BA-349B-384E-8621-22E51F25D04E}"/>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3BB952BA-349B-384E-8621-22E51F25D04E}"/>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4"/>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CF1DFF-4CA8-2E47-A372-9C087A81AE25}"/>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F5CF1DFF-4CA8-2E47-A372-9C087A81AE25}"/>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325D40-B67E-9D4A-8E84-B7C629067952}"/>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E325D40-B67E-9D4A-8E84-B7C629067952}"/>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6"/>
                <a:stretch>
                  <a:fillRect l="-13793" r="-10345"/>
                </a:stretch>
              </a:blipFill>
            </p:spPr>
            <p:txBody>
              <a:bodyPr/>
              <a:lstStyle/>
              <a:p>
                <a:r>
                  <a:rPr lang="en-US">
                    <a:noFill/>
                  </a:rPr>
                  <a:t> </a:t>
                </a:r>
              </a:p>
            </p:txBody>
          </p:sp>
        </mc:Fallback>
      </mc:AlternateContent>
      <p:pic>
        <p:nvPicPr>
          <p:cNvPr id="2052" name="Picture 4">
            <a:extLst>
              <a:ext uri="{FF2B5EF4-FFF2-40B4-BE49-F238E27FC236}">
                <a16:creationId xmlns:a16="http://schemas.microsoft.com/office/drawing/2014/main" id="{DC80F755-4A18-FB41-937D-670225E3F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277879"/>
            <a:ext cx="4329784" cy="319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89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45230" y="338328"/>
            <a:ext cx="11879130" cy="561558"/>
          </a:xfrm>
        </p:spPr>
        <p:txBody>
          <a:bodyPr vert="horz" lIns="91440" tIns="45720" rIns="91440" bIns="45720" rtlCol="0" anchor="b">
            <a:normAutofit fontScale="90000"/>
          </a:bodyPr>
          <a:lstStyle/>
          <a:p>
            <a:r>
              <a:rPr lang="en-US" sz="5400" dirty="0"/>
              <a:t>Target at Center: Normalized Performance</a:t>
            </a:r>
          </a:p>
        </p:txBody>
      </p:sp>
      <p:sp>
        <p:nvSpPr>
          <p:cNvPr id="17" name="TextBox 16">
            <a:extLst>
              <a:ext uri="{FF2B5EF4-FFF2-40B4-BE49-F238E27FC236}">
                <a16:creationId xmlns:a16="http://schemas.microsoft.com/office/drawing/2014/main" id="{5610461D-14C9-554A-881A-58CE370AE349}"/>
              </a:ext>
            </a:extLst>
          </p:cNvPr>
          <p:cNvSpPr txBox="1"/>
          <p:nvPr/>
        </p:nvSpPr>
        <p:spPr>
          <a:xfrm>
            <a:off x="145230" y="4536150"/>
            <a:ext cx="4315844" cy="1815882"/>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a:t>
            </a:r>
          </a:p>
          <a:p>
            <a:r>
              <a:rPr lang="en-US" sz="1600" dirty="0"/>
              <a:t>duration 50.3252 3.0000 570.0000 0.0000</a:t>
            </a:r>
          </a:p>
          <a:p>
            <a:r>
              <a:rPr lang="en-US" sz="1600" dirty="0"/>
              <a:t>=======================================</a:t>
            </a:r>
          </a:p>
          <a:p>
            <a:endParaRPr lang="en-US" sz="1600" dirty="0"/>
          </a:p>
        </p:txBody>
      </p:sp>
      <p:sp>
        <p:nvSpPr>
          <p:cNvPr id="4" name="TextBox 3">
            <a:extLst>
              <a:ext uri="{FF2B5EF4-FFF2-40B4-BE49-F238E27FC236}">
                <a16:creationId xmlns:a16="http://schemas.microsoft.com/office/drawing/2014/main" id="{E6DF1930-52F8-EF40-A329-F44A101A0F11}"/>
              </a:ext>
            </a:extLst>
          </p:cNvPr>
          <p:cNvSpPr txBox="1"/>
          <p:nvPr/>
        </p:nvSpPr>
        <p:spPr>
          <a:xfrm>
            <a:off x="4816583" y="6360595"/>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5124" name="Picture 4">
            <a:extLst>
              <a:ext uri="{FF2B5EF4-FFF2-40B4-BE49-F238E27FC236}">
                <a16:creationId xmlns:a16="http://schemas.microsoft.com/office/drawing/2014/main" id="{BA95E1C9-63B7-F34D-A988-37258D562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743" y="865632"/>
            <a:ext cx="7924800" cy="5486400"/>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ket 11">
            <a:extLst>
              <a:ext uri="{FF2B5EF4-FFF2-40B4-BE49-F238E27FC236}">
                <a16:creationId xmlns:a16="http://schemas.microsoft.com/office/drawing/2014/main" id="{A40670B7-EE83-0D43-A728-0028C09F6166}"/>
              </a:ext>
            </a:extLst>
          </p:cNvPr>
          <p:cNvSpPr/>
          <p:nvPr/>
        </p:nvSpPr>
        <p:spPr>
          <a:xfrm>
            <a:off x="8583835" y="1300401"/>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50EC0977-DE17-304F-9FB9-8E3A2E25E613}"/>
              </a:ext>
            </a:extLst>
          </p:cNvPr>
          <p:cNvSpPr/>
          <p:nvPr/>
        </p:nvSpPr>
        <p:spPr>
          <a:xfrm>
            <a:off x="8972293" y="1289250"/>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a:extLst>
              <a:ext uri="{FF2B5EF4-FFF2-40B4-BE49-F238E27FC236}">
                <a16:creationId xmlns:a16="http://schemas.microsoft.com/office/drawing/2014/main" id="{D79B48F0-1CF7-944F-9A9B-9E3B12031648}"/>
              </a:ext>
            </a:extLst>
          </p:cNvPr>
          <p:cNvSpPr/>
          <p:nvPr/>
        </p:nvSpPr>
        <p:spPr>
          <a:xfrm>
            <a:off x="8197622" y="1289251"/>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5554C33-B4B6-7D4D-AECE-2757B5A3E3F5}"/>
                  </a:ext>
                </a:extLst>
              </p:cNvPr>
              <p:cNvSpPr txBox="1"/>
              <p:nvPr/>
            </p:nvSpPr>
            <p:spPr>
              <a:xfrm>
                <a:off x="8303335" y="1353621"/>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5554C33-B4B6-7D4D-AECE-2757B5A3E3F5}"/>
                  </a:ext>
                </a:extLst>
              </p:cNvPr>
              <p:cNvSpPr txBox="1">
                <a:spLocks noRot="1" noChangeAspect="1" noMove="1" noResize="1" noEditPoints="1" noAdjustHandles="1" noChangeArrowheads="1" noChangeShapeType="1" noTextEdit="1"/>
              </p:cNvSpPr>
              <p:nvPr/>
            </p:nvSpPr>
            <p:spPr>
              <a:xfrm>
                <a:off x="8303335" y="1353621"/>
                <a:ext cx="367384" cy="276999"/>
              </a:xfrm>
              <a:prstGeom prst="rect">
                <a:avLst/>
              </a:prstGeom>
              <a:blipFill>
                <a:blip r:embed="rId4"/>
                <a:stretch>
                  <a:fillRect l="-10000"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9A2266-1057-A54B-9552-3A81E5F99EEB}"/>
                  </a:ext>
                </a:extLst>
              </p:cNvPr>
              <p:cNvSpPr txBox="1"/>
              <p:nvPr/>
            </p:nvSpPr>
            <p:spPr>
              <a:xfrm>
                <a:off x="8711912" y="1474246"/>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E19A2266-1057-A54B-9552-3A81E5F99EEB}"/>
                  </a:ext>
                </a:extLst>
              </p:cNvPr>
              <p:cNvSpPr txBox="1">
                <a:spLocks noRot="1" noChangeAspect="1" noMove="1" noResize="1" noEditPoints="1" noAdjustHandles="1" noChangeArrowheads="1" noChangeShapeType="1" noTextEdit="1"/>
              </p:cNvSpPr>
              <p:nvPr/>
            </p:nvSpPr>
            <p:spPr>
              <a:xfrm>
                <a:off x="8711912" y="1474246"/>
                <a:ext cx="362413" cy="276999"/>
              </a:xfrm>
              <a:prstGeom prst="rect">
                <a:avLst/>
              </a:prstGeom>
              <a:blipFill>
                <a:blip r:embed="rId5"/>
                <a:stretch>
                  <a:fillRect l="-6667"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22433-5745-8C4F-AD0C-A59D014D965D}"/>
                  </a:ext>
                </a:extLst>
              </p:cNvPr>
              <p:cNvSpPr txBox="1"/>
              <p:nvPr/>
            </p:nvSpPr>
            <p:spPr>
              <a:xfrm>
                <a:off x="9103344" y="161274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2FA22433-5745-8C4F-AD0C-A59D014D965D}"/>
                  </a:ext>
                </a:extLst>
              </p:cNvPr>
              <p:cNvSpPr txBox="1">
                <a:spLocks noRot="1" noChangeAspect="1" noMove="1" noResize="1" noEditPoints="1" noAdjustHandles="1" noChangeArrowheads="1" noChangeShapeType="1" noTextEdit="1"/>
              </p:cNvSpPr>
              <p:nvPr/>
            </p:nvSpPr>
            <p:spPr>
              <a:xfrm>
                <a:off x="9103344" y="1612745"/>
                <a:ext cx="362413" cy="276999"/>
              </a:xfrm>
              <a:prstGeom prst="rect">
                <a:avLst/>
              </a:prstGeom>
              <a:blipFill>
                <a:blip r:embed="rId6"/>
                <a:stretch>
                  <a:fillRect l="-10345" r="-10345"/>
                </a:stretch>
              </a:blipFill>
            </p:spPr>
            <p:txBody>
              <a:bodyPr/>
              <a:lstStyle/>
              <a:p>
                <a:r>
                  <a:rPr lang="en-US">
                    <a:noFill/>
                  </a:rPr>
                  <a:t> </a:t>
                </a:r>
              </a:p>
            </p:txBody>
          </p:sp>
        </mc:Fallback>
      </mc:AlternateContent>
      <p:pic>
        <p:nvPicPr>
          <p:cNvPr id="5126" name="Picture 6">
            <a:extLst>
              <a:ext uri="{FF2B5EF4-FFF2-40B4-BE49-F238E27FC236}">
                <a16:creationId xmlns:a16="http://schemas.microsoft.com/office/drawing/2014/main" id="{37A32138-6C3D-A04D-AEA7-278060608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79" y="901283"/>
            <a:ext cx="4291907" cy="3347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598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B4C7-0462-4D42-9186-2A7BD819A510}"/>
              </a:ext>
            </a:extLst>
          </p:cNvPr>
          <p:cNvSpPr>
            <a:spLocks noGrp="1"/>
          </p:cNvSpPr>
          <p:nvPr>
            <p:ph type="title"/>
          </p:nvPr>
        </p:nvSpPr>
        <p:spPr>
          <a:xfrm>
            <a:off x="373717" y="277443"/>
            <a:ext cx="10515600" cy="1325563"/>
          </a:xfrm>
        </p:spPr>
        <p:txBody>
          <a:bodyPr/>
          <a:lstStyle/>
          <a:p>
            <a:r>
              <a:rPr lang="en-US" dirty="0"/>
              <a:t> Combined Results</a:t>
            </a:r>
          </a:p>
        </p:txBody>
      </p:sp>
      <p:sp>
        <p:nvSpPr>
          <p:cNvPr id="8" name="Content Placeholder 7">
            <a:extLst>
              <a:ext uri="{FF2B5EF4-FFF2-40B4-BE49-F238E27FC236}">
                <a16:creationId xmlns:a16="http://schemas.microsoft.com/office/drawing/2014/main" id="{DC51C815-33B6-D149-8047-78B0D5C93AF3}"/>
              </a:ext>
            </a:extLst>
          </p:cNvPr>
          <p:cNvSpPr>
            <a:spLocks noGrp="1"/>
          </p:cNvSpPr>
          <p:nvPr>
            <p:ph idx="1"/>
          </p:nvPr>
        </p:nvSpPr>
        <p:spPr>
          <a:xfrm>
            <a:off x="636953" y="2183867"/>
            <a:ext cx="3990465" cy="2970024"/>
          </a:xfrm>
        </p:spPr>
        <p:txBody>
          <a:bodyPr>
            <a:normAutofit/>
          </a:bodyPr>
          <a:lstStyle/>
          <a:p>
            <a:pPr>
              <a:lnSpc>
                <a:spcPct val="150000"/>
              </a:lnSpc>
            </a:pPr>
            <a:r>
              <a:rPr lang="en-US" sz="2400" dirty="0"/>
              <a:t>Experiment 1</a:t>
            </a:r>
          </a:p>
          <a:p>
            <a:pPr lvl="1">
              <a:lnSpc>
                <a:spcPct val="150000"/>
              </a:lnSpc>
            </a:pPr>
            <a:r>
              <a:rPr lang="en-US" sz="1800" dirty="0"/>
              <a:t>Target Variable (TV)</a:t>
            </a:r>
          </a:p>
          <a:p>
            <a:pPr>
              <a:lnSpc>
                <a:spcPct val="150000"/>
              </a:lnSpc>
            </a:pPr>
            <a:r>
              <a:rPr lang="en-US" sz="2400" dirty="0"/>
              <a:t>Experiment 2</a:t>
            </a:r>
          </a:p>
          <a:p>
            <a:pPr lvl="1">
              <a:lnSpc>
                <a:spcPct val="150000"/>
              </a:lnSpc>
            </a:pPr>
            <a:r>
              <a:rPr lang="en-US" sz="1800" dirty="0"/>
              <a:t>Target at Center (TAC)</a:t>
            </a:r>
          </a:p>
        </p:txBody>
      </p:sp>
      <p:pic>
        <p:nvPicPr>
          <p:cNvPr id="4" name="Picture 3">
            <a:extLst>
              <a:ext uri="{FF2B5EF4-FFF2-40B4-BE49-F238E27FC236}">
                <a16:creationId xmlns:a16="http://schemas.microsoft.com/office/drawing/2014/main" id="{8999C543-E76C-2944-9ADE-EDE6A1E21741}"/>
              </a:ext>
            </a:extLst>
          </p:cNvPr>
          <p:cNvPicPr>
            <a:picLocks noChangeAspect="1"/>
          </p:cNvPicPr>
          <p:nvPr/>
        </p:nvPicPr>
        <p:blipFill>
          <a:blip r:embed="rId3"/>
          <a:stretch>
            <a:fillRect/>
          </a:stretch>
        </p:blipFill>
        <p:spPr>
          <a:xfrm>
            <a:off x="5132578" y="154357"/>
            <a:ext cx="6261100" cy="6426200"/>
          </a:xfrm>
          <a:prstGeom prst="rect">
            <a:avLst/>
          </a:prstGeom>
        </p:spPr>
      </p:pic>
      <p:pic>
        <p:nvPicPr>
          <p:cNvPr id="7" name="Picture 6">
            <a:extLst>
              <a:ext uri="{FF2B5EF4-FFF2-40B4-BE49-F238E27FC236}">
                <a16:creationId xmlns:a16="http://schemas.microsoft.com/office/drawing/2014/main" id="{C3B425E2-A4FA-9248-9F9D-ABD2D4891B65}"/>
              </a:ext>
            </a:extLst>
          </p:cNvPr>
          <p:cNvPicPr>
            <a:picLocks noChangeAspect="1"/>
          </p:cNvPicPr>
          <p:nvPr/>
        </p:nvPicPr>
        <p:blipFill rotWithShape="1">
          <a:blip r:embed="rId4"/>
          <a:srcRect l="9745" t="5643" r="1043" b="8412"/>
          <a:stretch/>
        </p:blipFill>
        <p:spPr>
          <a:xfrm>
            <a:off x="5640661" y="521208"/>
            <a:ext cx="5687568" cy="5522976"/>
          </a:xfrm>
          <a:prstGeom prst="rect">
            <a:avLst/>
          </a:prstGeom>
        </p:spPr>
      </p:pic>
    </p:spTree>
    <p:extLst>
      <p:ext uri="{BB962C8B-B14F-4D97-AF65-F5344CB8AC3E}">
        <p14:creationId xmlns:p14="http://schemas.microsoft.com/office/powerpoint/2010/main" val="196106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B4C7-0462-4D42-9186-2A7BD819A510}"/>
              </a:ext>
            </a:extLst>
          </p:cNvPr>
          <p:cNvSpPr>
            <a:spLocks noGrp="1"/>
          </p:cNvSpPr>
          <p:nvPr>
            <p:ph type="title"/>
          </p:nvPr>
        </p:nvSpPr>
        <p:spPr>
          <a:xfrm>
            <a:off x="373717" y="277443"/>
            <a:ext cx="10515600" cy="1325563"/>
          </a:xfrm>
        </p:spPr>
        <p:txBody>
          <a:bodyPr/>
          <a:lstStyle/>
          <a:p>
            <a:r>
              <a:rPr lang="en-US" dirty="0"/>
              <a:t> Combined Results</a:t>
            </a:r>
          </a:p>
        </p:txBody>
      </p:sp>
      <p:pic>
        <p:nvPicPr>
          <p:cNvPr id="13" name="Picture 12">
            <a:extLst>
              <a:ext uri="{FF2B5EF4-FFF2-40B4-BE49-F238E27FC236}">
                <a16:creationId xmlns:a16="http://schemas.microsoft.com/office/drawing/2014/main" id="{B92042C7-10C1-9E4F-BD15-6929687F7B85}"/>
              </a:ext>
            </a:extLst>
          </p:cNvPr>
          <p:cNvPicPr>
            <a:picLocks noChangeAspect="1"/>
          </p:cNvPicPr>
          <p:nvPr/>
        </p:nvPicPr>
        <p:blipFill>
          <a:blip r:embed="rId3"/>
          <a:stretch>
            <a:fillRect/>
          </a:stretch>
        </p:blipFill>
        <p:spPr>
          <a:xfrm>
            <a:off x="0" y="1883663"/>
            <a:ext cx="4179419" cy="4289627"/>
          </a:xfrm>
          <a:prstGeom prst="rect">
            <a:avLst/>
          </a:prstGeom>
        </p:spPr>
      </p:pic>
      <p:pic>
        <p:nvPicPr>
          <p:cNvPr id="15" name="Picture 14">
            <a:extLst>
              <a:ext uri="{FF2B5EF4-FFF2-40B4-BE49-F238E27FC236}">
                <a16:creationId xmlns:a16="http://schemas.microsoft.com/office/drawing/2014/main" id="{0259FA2D-5972-1441-88AD-D12822426150}"/>
              </a:ext>
            </a:extLst>
          </p:cNvPr>
          <p:cNvPicPr>
            <a:picLocks noChangeAspect="1"/>
          </p:cNvPicPr>
          <p:nvPr/>
        </p:nvPicPr>
        <p:blipFill rotWithShape="1">
          <a:blip r:embed="rId4"/>
          <a:srcRect l="4440"/>
          <a:stretch/>
        </p:blipFill>
        <p:spPr>
          <a:xfrm>
            <a:off x="4139795" y="1883662"/>
            <a:ext cx="3993847" cy="4289627"/>
          </a:xfrm>
          <a:prstGeom prst="rect">
            <a:avLst/>
          </a:prstGeom>
        </p:spPr>
      </p:pic>
      <p:pic>
        <p:nvPicPr>
          <p:cNvPr id="17" name="Picture 16">
            <a:extLst>
              <a:ext uri="{FF2B5EF4-FFF2-40B4-BE49-F238E27FC236}">
                <a16:creationId xmlns:a16="http://schemas.microsoft.com/office/drawing/2014/main" id="{13BC070C-BA2B-E14F-908A-E87BD70D4FDD}"/>
              </a:ext>
            </a:extLst>
          </p:cNvPr>
          <p:cNvPicPr>
            <a:picLocks noChangeAspect="1"/>
          </p:cNvPicPr>
          <p:nvPr/>
        </p:nvPicPr>
        <p:blipFill rotWithShape="1">
          <a:blip r:embed="rId5"/>
          <a:srcRect l="4440"/>
          <a:stretch/>
        </p:blipFill>
        <p:spPr>
          <a:xfrm>
            <a:off x="8115859" y="1883662"/>
            <a:ext cx="3993847" cy="4289627"/>
          </a:xfrm>
          <a:prstGeom prst="rect">
            <a:avLst/>
          </a:prstGeom>
        </p:spPr>
      </p:pic>
      <p:pic>
        <p:nvPicPr>
          <p:cNvPr id="6" name="Picture 5">
            <a:extLst>
              <a:ext uri="{FF2B5EF4-FFF2-40B4-BE49-F238E27FC236}">
                <a16:creationId xmlns:a16="http://schemas.microsoft.com/office/drawing/2014/main" id="{000DB46E-A6F0-7244-86FB-044538A074A9}"/>
              </a:ext>
            </a:extLst>
          </p:cNvPr>
          <p:cNvPicPr>
            <a:picLocks noChangeAspect="1"/>
          </p:cNvPicPr>
          <p:nvPr/>
        </p:nvPicPr>
        <p:blipFill rotWithShape="1">
          <a:blip r:embed="rId6"/>
          <a:srcRect l="10319" t="5889" r="1330" b="8593"/>
          <a:stretch/>
        </p:blipFill>
        <p:spPr>
          <a:xfrm>
            <a:off x="364572" y="2139696"/>
            <a:ext cx="3704508" cy="3614301"/>
          </a:xfrm>
          <a:prstGeom prst="rect">
            <a:avLst/>
          </a:prstGeom>
        </p:spPr>
      </p:pic>
      <p:pic>
        <p:nvPicPr>
          <p:cNvPr id="7" name="Picture 6">
            <a:extLst>
              <a:ext uri="{FF2B5EF4-FFF2-40B4-BE49-F238E27FC236}">
                <a16:creationId xmlns:a16="http://schemas.microsoft.com/office/drawing/2014/main" id="{3674910A-269A-314B-A371-A6B9B7AA5950}"/>
              </a:ext>
            </a:extLst>
          </p:cNvPr>
          <p:cNvPicPr>
            <a:picLocks noChangeAspect="1"/>
          </p:cNvPicPr>
          <p:nvPr/>
        </p:nvPicPr>
        <p:blipFill rotWithShape="1">
          <a:blip r:embed="rId7"/>
          <a:srcRect l="10031" t="5889" r="1904" b="9019"/>
          <a:stretch/>
        </p:blipFill>
        <p:spPr>
          <a:xfrm>
            <a:off x="4311948" y="2139696"/>
            <a:ext cx="3711006" cy="3614302"/>
          </a:xfrm>
          <a:prstGeom prst="rect">
            <a:avLst/>
          </a:prstGeom>
        </p:spPr>
      </p:pic>
      <p:pic>
        <p:nvPicPr>
          <p:cNvPr id="8" name="Picture 7">
            <a:extLst>
              <a:ext uri="{FF2B5EF4-FFF2-40B4-BE49-F238E27FC236}">
                <a16:creationId xmlns:a16="http://schemas.microsoft.com/office/drawing/2014/main" id="{3F985080-E2B0-AA41-A6F8-E699EB7615D8}"/>
              </a:ext>
            </a:extLst>
          </p:cNvPr>
          <p:cNvPicPr>
            <a:picLocks noChangeAspect="1"/>
          </p:cNvPicPr>
          <p:nvPr/>
        </p:nvPicPr>
        <p:blipFill rotWithShape="1">
          <a:blip r:embed="rId8"/>
          <a:srcRect l="10176" t="5605" r="1618" b="8877"/>
          <a:stretch/>
        </p:blipFill>
        <p:spPr>
          <a:xfrm>
            <a:off x="8291782" y="2121408"/>
            <a:ext cx="3716380" cy="3631780"/>
          </a:xfrm>
          <a:prstGeom prst="rect">
            <a:avLst/>
          </a:prstGeom>
        </p:spPr>
      </p:pic>
    </p:spTree>
    <p:extLst>
      <p:ext uri="{BB962C8B-B14F-4D97-AF65-F5344CB8AC3E}">
        <p14:creationId xmlns:p14="http://schemas.microsoft.com/office/powerpoint/2010/main" val="346043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A85F-9E36-334C-B236-88402257FDC7}"/>
              </a:ext>
            </a:extLst>
          </p:cNvPr>
          <p:cNvSpPr>
            <a:spLocks noGrp="1"/>
          </p:cNvSpPr>
          <p:nvPr>
            <p:ph type="title"/>
          </p:nvPr>
        </p:nvSpPr>
        <p:spPr>
          <a:xfrm>
            <a:off x="838200" y="0"/>
            <a:ext cx="10515600" cy="1325563"/>
          </a:xfrm>
        </p:spPr>
        <p:txBody>
          <a:bodyPr/>
          <a:lstStyle/>
          <a:p>
            <a:r>
              <a:rPr lang="en-US" dirty="0"/>
              <a:t>Combined Results</a:t>
            </a:r>
          </a:p>
        </p:txBody>
      </p:sp>
      <p:sp>
        <p:nvSpPr>
          <p:cNvPr id="6" name="TextBox 5">
            <a:extLst>
              <a:ext uri="{FF2B5EF4-FFF2-40B4-BE49-F238E27FC236}">
                <a16:creationId xmlns:a16="http://schemas.microsoft.com/office/drawing/2014/main" id="{D8A876C9-7ED5-984C-84DF-E628418F1F53}"/>
              </a:ext>
            </a:extLst>
          </p:cNvPr>
          <p:cNvSpPr txBox="1"/>
          <p:nvPr/>
        </p:nvSpPr>
        <p:spPr>
          <a:xfrm>
            <a:off x="610527" y="3318570"/>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pPr fontAlgn="t"/>
            <a:r>
              <a:rPr lang="en-US" sz="1600" dirty="0"/>
              <a:t>Duration             14.89     3.00   10.80    </a:t>
            </a:r>
            <a:r>
              <a:rPr lang="en-US" sz="1600" dirty="0">
                <a:solidFill>
                  <a:srgbClr val="000000"/>
                </a:solidFill>
              </a:rPr>
              <a:t>&lt; 0.0001</a:t>
            </a:r>
            <a:endParaRPr lang="en-US" sz="1600" dirty="0"/>
          </a:p>
          <a:p>
            <a:endParaRPr lang="en-US" sz="1600" dirty="0"/>
          </a:p>
          <a:p>
            <a:pPr fontAlgn="t"/>
            <a:r>
              <a:rPr lang="en-US" sz="1600" dirty="0">
                <a:highlight>
                  <a:srgbClr val="FFFF00"/>
                </a:highlight>
              </a:rPr>
              <a:t>Experiment       17.69      1.00    4.28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0.63       3.00    0.45      0.59</a:t>
            </a:r>
          </a:p>
          <a:p>
            <a:r>
              <a:rPr lang="en-US" sz="1600" dirty="0"/>
              <a:t>Experiment</a:t>
            </a:r>
          </a:p>
          <a:p>
            <a:r>
              <a:rPr lang="en-US" sz="1600" dirty="0"/>
              <a:t>=======================================</a:t>
            </a:r>
          </a:p>
          <a:p>
            <a:br>
              <a:rPr lang="en-US" sz="1600" dirty="0"/>
            </a:br>
            <a:br>
              <a:rPr lang="en-US" sz="1600" dirty="0"/>
            </a:br>
            <a:endParaRPr lang="en-US" sz="1600" dirty="0"/>
          </a:p>
        </p:txBody>
      </p:sp>
      <p:sp>
        <p:nvSpPr>
          <p:cNvPr id="13" name="Content Placeholder 7">
            <a:extLst>
              <a:ext uri="{FF2B5EF4-FFF2-40B4-BE49-F238E27FC236}">
                <a16:creationId xmlns:a16="http://schemas.microsoft.com/office/drawing/2014/main" id="{72B587D0-63E6-2D43-834A-21E1459C86DB}"/>
              </a:ext>
            </a:extLst>
          </p:cNvPr>
          <p:cNvSpPr txBox="1">
            <a:spLocks/>
          </p:cNvSpPr>
          <p:nvPr/>
        </p:nvSpPr>
        <p:spPr>
          <a:xfrm>
            <a:off x="889308" y="1565282"/>
            <a:ext cx="3520460" cy="14876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Experiment 1</a:t>
            </a:r>
          </a:p>
          <a:p>
            <a:pPr lvl="1"/>
            <a:r>
              <a:rPr lang="en-US" sz="1600" dirty="0"/>
              <a:t>Target Variable (TV)</a:t>
            </a:r>
          </a:p>
          <a:p>
            <a:r>
              <a:rPr lang="en-US" sz="2400" dirty="0"/>
              <a:t>Experiment 2</a:t>
            </a:r>
          </a:p>
          <a:p>
            <a:pPr lvl="1"/>
            <a:r>
              <a:rPr lang="en-US" sz="1600" dirty="0"/>
              <a:t>Target at Center (TAC)</a:t>
            </a:r>
          </a:p>
        </p:txBody>
      </p:sp>
      <p:pic>
        <p:nvPicPr>
          <p:cNvPr id="1026" name="Picture 2">
            <a:extLst>
              <a:ext uri="{FF2B5EF4-FFF2-40B4-BE49-F238E27FC236}">
                <a16:creationId xmlns:a16="http://schemas.microsoft.com/office/drawing/2014/main" id="{5A1D32BF-D387-714F-8153-F6B8EA388A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72"/>
          <a:stretch/>
        </p:blipFill>
        <p:spPr bwMode="auto">
          <a:xfrm>
            <a:off x="5159709" y="1565282"/>
            <a:ext cx="6688608" cy="485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585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31AF705A-8625-6A4A-A00E-16584C0955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 t="1890" r="384" b="-2"/>
          <a:stretch/>
        </p:blipFill>
        <p:spPr bwMode="auto">
          <a:xfrm>
            <a:off x="4899150" y="0"/>
            <a:ext cx="7292850" cy="68326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25400"/>
            <a:ext cx="10515600" cy="1325563"/>
          </a:xfrm>
        </p:spPr>
        <p:txBody>
          <a:bodyPr/>
          <a:lstStyle/>
          <a:p>
            <a:r>
              <a:rPr lang="en-US" dirty="0"/>
              <a:t>Combined Results</a:t>
            </a:r>
          </a:p>
        </p:txBody>
      </p:sp>
      <p:graphicFrame>
        <p:nvGraphicFramePr>
          <p:cNvPr id="5" name="Table 4">
            <a:extLst>
              <a:ext uri="{FF2B5EF4-FFF2-40B4-BE49-F238E27FC236}">
                <a16:creationId xmlns:a16="http://schemas.microsoft.com/office/drawing/2014/main" id="{D78A1F06-C6ED-6745-AA71-C5E359AE6E31}"/>
              </a:ext>
            </a:extLst>
          </p:cNvPr>
          <p:cNvGraphicFramePr>
            <a:graphicFrameLocks noGrp="1"/>
          </p:cNvGraphicFramePr>
          <p:nvPr>
            <p:extLst>
              <p:ext uri="{D42A27DB-BD31-4B8C-83A1-F6EECF244321}">
                <p14:modId xmlns:p14="http://schemas.microsoft.com/office/powerpoint/2010/main" val="3846069865"/>
              </p:ext>
            </p:extLst>
          </p:nvPr>
        </p:nvGraphicFramePr>
        <p:xfrm>
          <a:off x="506507" y="3557588"/>
          <a:ext cx="4233155" cy="2239012"/>
        </p:xfrm>
        <a:graphic>
          <a:graphicData uri="http://schemas.openxmlformats.org/drawingml/2006/table">
            <a:tbl>
              <a:tblPr/>
              <a:tblGrid>
                <a:gridCol w="1189917">
                  <a:extLst>
                    <a:ext uri="{9D8B030D-6E8A-4147-A177-3AD203B41FA5}">
                      <a16:colId xmlns:a16="http://schemas.microsoft.com/office/drawing/2014/main" val="1523333235"/>
                    </a:ext>
                  </a:extLst>
                </a:gridCol>
                <a:gridCol w="1771650">
                  <a:extLst>
                    <a:ext uri="{9D8B030D-6E8A-4147-A177-3AD203B41FA5}">
                      <a16:colId xmlns:a16="http://schemas.microsoft.com/office/drawing/2014/main" val="231179826"/>
                    </a:ext>
                  </a:extLst>
                </a:gridCol>
                <a:gridCol w="1271588">
                  <a:extLst>
                    <a:ext uri="{9D8B030D-6E8A-4147-A177-3AD203B41FA5}">
                      <a16:colId xmlns:a16="http://schemas.microsoft.com/office/drawing/2014/main" val="3596021516"/>
                    </a:ext>
                  </a:extLst>
                </a:gridCol>
              </a:tblGrid>
              <a:tr h="406083">
                <a:tc>
                  <a:txBody>
                    <a:bodyPr/>
                    <a:lstStyle/>
                    <a:p>
                      <a:pPr algn="ctr" rtl="0" fontAlgn="t">
                        <a:spcBef>
                          <a:spcPts val="0"/>
                        </a:spcBef>
                        <a:spcAft>
                          <a:spcPts val="0"/>
                        </a:spcAft>
                      </a:pPr>
                      <a:r>
                        <a:rPr lang="en-US" sz="1600" b="1" i="0" u="none" strike="noStrike" dirty="0">
                          <a:solidFill>
                            <a:srgbClr val="000000"/>
                          </a:solidFill>
                          <a:effectLst/>
                          <a:latin typeface="+mn-lt"/>
                        </a:rPr>
                        <a:t>Duration</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rgbClr val="000000"/>
                          </a:solidFill>
                          <a:effectLst/>
                          <a:latin typeface="+mn-lt"/>
                        </a:rPr>
                        <a:t>Correlation</a:t>
                      </a:r>
                    </a:p>
                    <a:p>
                      <a:pPr algn="ctr" rtl="0" fontAlgn="t">
                        <a:spcBef>
                          <a:spcPts val="0"/>
                        </a:spcBef>
                        <a:spcAft>
                          <a:spcPts val="0"/>
                        </a:spcAft>
                      </a:pPr>
                      <a:r>
                        <a:rPr lang="en-US" sz="1600" b="1" i="0" u="none" strike="noStrike" dirty="0">
                          <a:solidFill>
                            <a:srgbClr val="000000"/>
                          </a:solidFill>
                          <a:effectLst/>
                          <a:latin typeface="+mn-lt"/>
                        </a:rPr>
                        <a:t>(TAC x TV)</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rgbClr val="000000"/>
                          </a:solidFill>
                          <a:effectLst/>
                          <a:latin typeface="+mn-lt"/>
                        </a:rPr>
                        <a:t>P-Value</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848974"/>
                  </a:ext>
                </a:extLst>
              </a:tr>
              <a:tr h="406083">
                <a:tc>
                  <a:txBody>
                    <a:bodyPr/>
                    <a:lstStyle/>
                    <a:p>
                      <a:pPr rtl="0" fontAlgn="t">
                        <a:spcBef>
                          <a:spcPts val="0"/>
                        </a:spcBef>
                        <a:spcAft>
                          <a:spcPts val="0"/>
                        </a:spcAft>
                      </a:pPr>
                      <a:r>
                        <a:rPr lang="en-US" sz="1600" b="0" i="0" u="none" strike="noStrike">
                          <a:solidFill>
                            <a:srgbClr val="000000"/>
                          </a:solidFill>
                          <a:effectLst/>
                          <a:latin typeface="+mn-lt"/>
                        </a:rPr>
                        <a:t>250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0.85</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8127327"/>
                  </a:ext>
                </a:extLst>
              </a:tr>
              <a:tr h="406083">
                <a:tc>
                  <a:txBody>
                    <a:bodyPr/>
                    <a:lstStyle/>
                    <a:p>
                      <a:pPr rtl="0" fontAlgn="t">
                        <a:spcBef>
                          <a:spcPts val="0"/>
                        </a:spcBef>
                        <a:spcAft>
                          <a:spcPts val="0"/>
                        </a:spcAft>
                      </a:pPr>
                      <a:r>
                        <a:rPr lang="en-US" sz="1600" b="0" i="0" u="none" strike="noStrike">
                          <a:solidFill>
                            <a:srgbClr val="000000"/>
                          </a:solidFill>
                          <a:effectLst/>
                          <a:latin typeface="+mn-lt"/>
                        </a:rPr>
                        <a:t>500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0.91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0941364"/>
                  </a:ext>
                </a:extLst>
              </a:tr>
              <a:tr h="406083">
                <a:tc>
                  <a:txBody>
                    <a:bodyPr/>
                    <a:lstStyle/>
                    <a:p>
                      <a:pPr rtl="0" fontAlgn="t">
                        <a:spcBef>
                          <a:spcPts val="0"/>
                        </a:spcBef>
                        <a:spcAft>
                          <a:spcPts val="0"/>
                        </a:spcAft>
                      </a:pPr>
                      <a:r>
                        <a:rPr lang="en-US" sz="1600" b="0" i="0" u="none" strike="noStrike" dirty="0">
                          <a:solidFill>
                            <a:srgbClr val="000000"/>
                          </a:solidFill>
                          <a:effectLst/>
                          <a:latin typeface="+mn-lt"/>
                        </a:rPr>
                        <a:t>750 ms</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0.90</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080704"/>
                  </a:ext>
                </a:extLst>
              </a:tr>
              <a:tr h="406083">
                <a:tc>
                  <a:txBody>
                    <a:bodyPr/>
                    <a:lstStyle/>
                    <a:p>
                      <a:pPr rtl="0" fontAlgn="t">
                        <a:spcBef>
                          <a:spcPts val="0"/>
                        </a:spcBef>
                        <a:spcAft>
                          <a:spcPts val="0"/>
                        </a:spcAft>
                      </a:pPr>
                      <a:r>
                        <a:rPr lang="en-US" sz="1600" b="0" i="0" u="none" strike="noStrike">
                          <a:solidFill>
                            <a:srgbClr val="000000"/>
                          </a:solidFill>
                          <a:effectLst/>
                          <a:latin typeface="+mn-lt"/>
                        </a:rPr>
                        <a:t>1000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0.90</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187956"/>
                  </a:ext>
                </a:extLst>
              </a:tr>
            </a:tbl>
          </a:graphicData>
        </a:graphic>
      </p:graphicFrame>
      <p:sp>
        <p:nvSpPr>
          <p:cNvPr id="6" name="Rectangle 1">
            <a:extLst>
              <a:ext uri="{FF2B5EF4-FFF2-40B4-BE49-F238E27FC236}">
                <a16:creationId xmlns:a16="http://schemas.microsoft.com/office/drawing/2014/main" id="{448614CA-DE76-C248-BA82-CE89FD3F5983}"/>
              </a:ext>
            </a:extLst>
          </p:cNvPr>
          <p:cNvSpPr>
            <a:spLocks noChangeArrowheads="1"/>
          </p:cNvSpPr>
          <p:nvPr/>
        </p:nvSpPr>
        <p:spPr bwMode="auto">
          <a:xfrm>
            <a:off x="150875" y="40274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Content Placeholder 7">
            <a:extLst>
              <a:ext uri="{FF2B5EF4-FFF2-40B4-BE49-F238E27FC236}">
                <a16:creationId xmlns:a16="http://schemas.microsoft.com/office/drawing/2014/main" id="{7515E0F2-F2C1-7B41-9DD5-BE29B73C9263}"/>
              </a:ext>
            </a:extLst>
          </p:cNvPr>
          <p:cNvSpPr>
            <a:spLocks noGrp="1"/>
          </p:cNvSpPr>
          <p:nvPr>
            <p:ph idx="1"/>
          </p:nvPr>
        </p:nvSpPr>
        <p:spPr>
          <a:xfrm>
            <a:off x="506413" y="1641475"/>
            <a:ext cx="4762500" cy="4684713"/>
          </a:xfrm>
        </p:spPr>
        <p:txBody>
          <a:bodyPr>
            <a:normAutofit/>
          </a:bodyPr>
          <a:lstStyle/>
          <a:p>
            <a:r>
              <a:rPr lang="en-US" sz="2400" dirty="0"/>
              <a:t>Experiment 1</a:t>
            </a:r>
          </a:p>
          <a:p>
            <a:pPr lvl="1"/>
            <a:r>
              <a:rPr lang="en-US" sz="1800" dirty="0"/>
              <a:t>Target Variable (TV)</a:t>
            </a:r>
          </a:p>
          <a:p>
            <a:r>
              <a:rPr lang="en-US" sz="2400" dirty="0"/>
              <a:t>Experiment 2</a:t>
            </a:r>
          </a:p>
          <a:p>
            <a:pPr lvl="1"/>
            <a:r>
              <a:rPr lang="en-US" sz="1800" dirty="0"/>
              <a:t>Target at Center (TAC)</a:t>
            </a:r>
          </a:p>
        </p:txBody>
      </p:sp>
    </p:spTree>
    <p:extLst>
      <p:ext uri="{BB962C8B-B14F-4D97-AF65-F5344CB8AC3E}">
        <p14:creationId xmlns:p14="http://schemas.microsoft.com/office/powerpoint/2010/main" val="4210910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1881" y="14288"/>
            <a:ext cx="10515600" cy="1325563"/>
          </a:xfrm>
        </p:spPr>
        <p:txBody>
          <a:bodyPr/>
          <a:lstStyle/>
          <a:p>
            <a:r>
              <a:rPr lang="en-US" dirty="0"/>
              <a:t>Residuals </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55"/>
          <a:stretch/>
        </p:blipFill>
        <p:spPr bwMode="auto">
          <a:xfrm>
            <a:off x="4694214" y="27710"/>
            <a:ext cx="7379065" cy="68437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B86C42C-DCDA-8741-A497-F8A39F1B3649}"/>
              </a:ext>
            </a:extLst>
          </p:cNvPr>
          <p:cNvGraphicFramePr>
            <a:graphicFrameLocks noGrp="1"/>
          </p:cNvGraphicFramePr>
          <p:nvPr>
            <p:extLst>
              <p:ext uri="{D42A27DB-BD31-4B8C-83A1-F6EECF244321}">
                <p14:modId xmlns:p14="http://schemas.microsoft.com/office/powerpoint/2010/main" val="3358182353"/>
              </p:ext>
            </p:extLst>
          </p:nvPr>
        </p:nvGraphicFramePr>
        <p:xfrm>
          <a:off x="241909" y="3613666"/>
          <a:ext cx="4452305" cy="2261460"/>
        </p:xfrm>
        <a:graphic>
          <a:graphicData uri="http://schemas.openxmlformats.org/drawingml/2006/table">
            <a:tbl>
              <a:tblPr/>
              <a:tblGrid>
                <a:gridCol w="1553384">
                  <a:extLst>
                    <a:ext uri="{9D8B030D-6E8A-4147-A177-3AD203B41FA5}">
                      <a16:colId xmlns:a16="http://schemas.microsoft.com/office/drawing/2014/main" val="3545178821"/>
                    </a:ext>
                  </a:extLst>
                </a:gridCol>
                <a:gridCol w="1285371">
                  <a:extLst>
                    <a:ext uri="{9D8B030D-6E8A-4147-A177-3AD203B41FA5}">
                      <a16:colId xmlns:a16="http://schemas.microsoft.com/office/drawing/2014/main" val="1572830796"/>
                    </a:ext>
                  </a:extLst>
                </a:gridCol>
                <a:gridCol w="1613550">
                  <a:extLst>
                    <a:ext uri="{9D8B030D-6E8A-4147-A177-3AD203B41FA5}">
                      <a16:colId xmlns:a16="http://schemas.microsoft.com/office/drawing/2014/main" val="2782073059"/>
                    </a:ext>
                  </a:extLst>
                </a:gridCol>
              </a:tblGrid>
              <a:tr h="411695">
                <a:tc>
                  <a:txBody>
                    <a:bodyPr/>
                    <a:lstStyle/>
                    <a:p>
                      <a:pPr rtl="0" fontAlgn="t">
                        <a:spcBef>
                          <a:spcPts val="0"/>
                        </a:spcBef>
                        <a:spcAft>
                          <a:spcPts val="0"/>
                        </a:spcAft>
                      </a:pPr>
                      <a:r>
                        <a:rPr lang="en-US" sz="1600" b="1" i="0" u="none" strike="noStrike">
                          <a:solidFill>
                            <a:srgbClr val="000000"/>
                          </a:solidFill>
                          <a:effectLst/>
                          <a:latin typeface="+mn-lt"/>
                        </a:rPr>
                        <a:t>Duration</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dirty="0">
                          <a:solidFill>
                            <a:srgbClr val="000000"/>
                          </a:solidFill>
                          <a:effectLst/>
                          <a:latin typeface="+mn-lt"/>
                        </a:rPr>
                        <a:t>Correlation</a:t>
                      </a:r>
                    </a:p>
                    <a:p>
                      <a:pPr rtl="0" fontAlgn="t">
                        <a:spcBef>
                          <a:spcPts val="0"/>
                        </a:spcBef>
                        <a:spcAft>
                          <a:spcPts val="0"/>
                        </a:spcAft>
                      </a:pPr>
                      <a:r>
                        <a:rPr lang="en-US" sz="1600" b="1" i="0" u="none" strike="noStrike" dirty="0">
                          <a:solidFill>
                            <a:srgbClr val="000000"/>
                          </a:solidFill>
                          <a:effectLst/>
                          <a:latin typeface="+mn-lt"/>
                        </a:rPr>
                        <a:t>(TAC x TAV)</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a:solidFill>
                            <a:srgbClr val="000000"/>
                          </a:solidFill>
                          <a:effectLst/>
                          <a:latin typeface="+mn-lt"/>
                        </a:rPr>
                        <a:t>P-Value</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982547"/>
                  </a:ext>
                </a:extLst>
              </a:tr>
              <a:tr h="411695">
                <a:tc>
                  <a:txBody>
                    <a:bodyPr/>
                    <a:lstStyle/>
                    <a:p>
                      <a:pPr rtl="0" fontAlgn="t">
                        <a:spcBef>
                          <a:spcPts val="0"/>
                        </a:spcBef>
                        <a:spcAft>
                          <a:spcPts val="0"/>
                        </a:spcAft>
                      </a:pPr>
                      <a:r>
                        <a:rPr lang="en-US" sz="1600" b="0" i="0" u="none" strike="noStrike">
                          <a:solidFill>
                            <a:srgbClr val="000000"/>
                          </a:solidFill>
                          <a:effectLst/>
                          <a:latin typeface="+mn-lt"/>
                        </a:rPr>
                        <a:t>250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0.60</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518711"/>
                  </a:ext>
                </a:extLst>
              </a:tr>
              <a:tr h="411695">
                <a:tc>
                  <a:txBody>
                    <a:bodyPr/>
                    <a:lstStyle/>
                    <a:p>
                      <a:pPr rtl="0" fontAlgn="t">
                        <a:spcBef>
                          <a:spcPts val="0"/>
                        </a:spcBef>
                        <a:spcAft>
                          <a:spcPts val="0"/>
                        </a:spcAft>
                      </a:pPr>
                      <a:r>
                        <a:rPr lang="en-US" sz="1600" b="0" i="0" u="none" strike="noStrike">
                          <a:solidFill>
                            <a:srgbClr val="000000"/>
                          </a:solidFill>
                          <a:effectLst/>
                          <a:latin typeface="+mn-lt"/>
                        </a:rPr>
                        <a:t>500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0.74</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3038121"/>
                  </a:ext>
                </a:extLst>
              </a:tr>
              <a:tr h="411695">
                <a:tc>
                  <a:txBody>
                    <a:bodyPr/>
                    <a:lstStyle/>
                    <a:p>
                      <a:pPr rtl="0" fontAlgn="t">
                        <a:spcBef>
                          <a:spcPts val="0"/>
                        </a:spcBef>
                        <a:spcAft>
                          <a:spcPts val="0"/>
                        </a:spcAft>
                      </a:pPr>
                      <a:r>
                        <a:rPr lang="en-US" sz="1600" b="0" i="0" u="none" strike="noStrike" dirty="0">
                          <a:solidFill>
                            <a:srgbClr val="000000"/>
                          </a:solidFill>
                          <a:effectLst/>
                          <a:latin typeface="+mn-lt"/>
                        </a:rPr>
                        <a:t>750 ms</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0.70</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7817428"/>
                  </a:ext>
                </a:extLst>
              </a:tr>
              <a:tr h="411695">
                <a:tc>
                  <a:txBody>
                    <a:bodyPr/>
                    <a:lstStyle/>
                    <a:p>
                      <a:pPr rtl="0" fontAlgn="t">
                        <a:spcBef>
                          <a:spcPts val="0"/>
                        </a:spcBef>
                        <a:spcAft>
                          <a:spcPts val="0"/>
                        </a:spcAft>
                      </a:pPr>
                      <a:r>
                        <a:rPr lang="en-US" sz="1600" b="0" i="0" u="none" strike="noStrike">
                          <a:solidFill>
                            <a:srgbClr val="000000"/>
                          </a:solidFill>
                          <a:effectLst/>
                          <a:latin typeface="+mn-lt"/>
                        </a:rPr>
                        <a:t>1000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0.69</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5608641"/>
                  </a:ext>
                </a:extLst>
              </a:tr>
            </a:tbl>
          </a:graphicData>
        </a:graphic>
      </p:graphicFrame>
      <p:sp>
        <p:nvSpPr>
          <p:cNvPr id="7" name="Rectangle 3">
            <a:extLst>
              <a:ext uri="{FF2B5EF4-FFF2-40B4-BE49-F238E27FC236}">
                <a16:creationId xmlns:a16="http://schemas.microsoft.com/office/drawing/2014/main" id="{0A9A255F-994A-E44C-B421-A847B5BCD7A8}"/>
              </a:ext>
            </a:extLst>
          </p:cNvPr>
          <p:cNvSpPr>
            <a:spLocks noChangeArrowheads="1"/>
          </p:cNvSpPr>
          <p:nvPr/>
        </p:nvSpPr>
        <p:spPr bwMode="auto">
          <a:xfrm>
            <a:off x="414338" y="38082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Content Placeholder 7">
            <a:extLst>
              <a:ext uri="{FF2B5EF4-FFF2-40B4-BE49-F238E27FC236}">
                <a16:creationId xmlns:a16="http://schemas.microsoft.com/office/drawing/2014/main" id="{B26E1C1E-1670-6147-BF09-EE6D176E42B8}"/>
              </a:ext>
            </a:extLst>
          </p:cNvPr>
          <p:cNvSpPr>
            <a:spLocks noGrp="1"/>
          </p:cNvSpPr>
          <p:nvPr>
            <p:ph idx="1"/>
          </p:nvPr>
        </p:nvSpPr>
        <p:spPr>
          <a:xfrm>
            <a:off x="241300" y="1641475"/>
            <a:ext cx="4762500" cy="4684713"/>
          </a:xfrm>
        </p:spPr>
        <p:txBody>
          <a:bodyPr>
            <a:normAutofit/>
          </a:bodyPr>
          <a:lstStyle/>
          <a:p>
            <a:r>
              <a:rPr lang="en-US" sz="2400" dirty="0"/>
              <a:t>Experiment 1</a:t>
            </a:r>
          </a:p>
          <a:p>
            <a:pPr lvl="1"/>
            <a:r>
              <a:rPr lang="en-US" sz="1800" dirty="0"/>
              <a:t>Target Variable (TV)</a:t>
            </a:r>
          </a:p>
          <a:p>
            <a:r>
              <a:rPr lang="en-US" sz="2400" dirty="0"/>
              <a:t>Experiment 2</a:t>
            </a:r>
          </a:p>
          <a:p>
            <a:pPr lvl="1"/>
            <a:r>
              <a:rPr lang="en-US" sz="1800" dirty="0"/>
              <a:t>Target at Center (TAC)</a:t>
            </a:r>
          </a:p>
        </p:txBody>
      </p:sp>
    </p:spTree>
    <p:extLst>
      <p:ext uri="{BB962C8B-B14F-4D97-AF65-F5344CB8AC3E}">
        <p14:creationId xmlns:p14="http://schemas.microsoft.com/office/powerpoint/2010/main" val="3717632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9758570-3A4D-4C4E-80AE-63D96FAEF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12950"/>
            <a:ext cx="3581400" cy="3530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5758719" y="3063875"/>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spTree>
    <p:extLst>
      <p:ext uri="{BB962C8B-B14F-4D97-AF65-F5344CB8AC3E}">
        <p14:creationId xmlns:p14="http://schemas.microsoft.com/office/powerpoint/2010/main" val="1905462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6429375" y="3778933"/>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8" name="Picture 3">
            <a:extLst>
              <a:ext uri="{FF2B5EF4-FFF2-40B4-BE49-F238E27FC236}">
                <a16:creationId xmlns:a16="http://schemas.microsoft.com/office/drawing/2014/main" id="{DE32F2B6-E95C-9442-8232-B7C13851A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13633"/>
            <a:ext cx="35814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6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7100887" y="4480035"/>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11" name="Picture 4">
            <a:extLst>
              <a:ext uri="{FF2B5EF4-FFF2-40B4-BE49-F238E27FC236}">
                <a16:creationId xmlns:a16="http://schemas.microsoft.com/office/drawing/2014/main" id="{2513D42E-022E-2246-AA78-D149C105F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20777"/>
            <a:ext cx="35814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606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7789811" y="5179901"/>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8" name="Picture 5">
            <a:extLst>
              <a:ext uri="{FF2B5EF4-FFF2-40B4-BE49-F238E27FC236}">
                <a16:creationId xmlns:a16="http://schemas.microsoft.com/office/drawing/2014/main" id="{7CCCEF0B-C14A-AD4F-8088-65402E5DA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20777"/>
            <a:ext cx="36703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73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604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222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ECB1-3464-6946-934F-D8DA4738CA3C}"/>
              </a:ext>
            </a:extLst>
          </p:cNvPr>
          <p:cNvSpPr>
            <a:spLocks noGrp="1"/>
          </p:cNvSpPr>
          <p:nvPr>
            <p:ph type="title"/>
          </p:nvPr>
        </p:nvSpPr>
        <p:spPr>
          <a:xfrm>
            <a:off x="492370" y="365125"/>
            <a:ext cx="10515600" cy="1325563"/>
          </a:xfrm>
        </p:spPr>
        <p:txBody>
          <a:bodyPr/>
          <a:lstStyle/>
          <a:p>
            <a:r>
              <a:rPr lang="en-US" dirty="0"/>
              <a:t>Methods</a:t>
            </a:r>
          </a:p>
        </p:txBody>
      </p:sp>
      <p:sp>
        <p:nvSpPr>
          <p:cNvPr id="3" name="Content Placeholder 2">
            <a:extLst>
              <a:ext uri="{FF2B5EF4-FFF2-40B4-BE49-F238E27FC236}">
                <a16:creationId xmlns:a16="http://schemas.microsoft.com/office/drawing/2014/main" id="{7BFF7FA3-A01E-BD4B-BA70-0846B3B92B2E}"/>
              </a:ext>
            </a:extLst>
          </p:cNvPr>
          <p:cNvSpPr>
            <a:spLocks noGrp="1"/>
          </p:cNvSpPr>
          <p:nvPr>
            <p:ph idx="1"/>
          </p:nvPr>
        </p:nvSpPr>
        <p:spPr>
          <a:xfrm>
            <a:off x="492370" y="1825625"/>
            <a:ext cx="6026418" cy="4351338"/>
          </a:xfrm>
        </p:spPr>
        <p:txBody>
          <a:bodyPr/>
          <a:lstStyle/>
          <a:p>
            <a:r>
              <a:rPr lang="en-US" dirty="0"/>
              <a:t>Image processing algorithmic approach</a:t>
            </a:r>
          </a:p>
          <a:p>
            <a:pPr lvl="1"/>
            <a:r>
              <a:rPr lang="en-US" dirty="0"/>
              <a:t>Minimizes bias </a:t>
            </a:r>
          </a:p>
          <a:p>
            <a:r>
              <a:rPr lang="en-US" dirty="0"/>
              <a:t>Run on 3500 + images</a:t>
            </a:r>
          </a:p>
          <a:p>
            <a:pPr lvl="1"/>
            <a:r>
              <a:rPr lang="en-US" dirty="0"/>
              <a:t>Leverage HPC </a:t>
            </a:r>
          </a:p>
          <a:p>
            <a:endParaRPr lang="en-US" dirty="0"/>
          </a:p>
        </p:txBody>
      </p:sp>
      <p:pic>
        <p:nvPicPr>
          <p:cNvPr id="9" name="Picture 8">
            <a:extLst>
              <a:ext uri="{FF2B5EF4-FFF2-40B4-BE49-F238E27FC236}">
                <a16:creationId xmlns:a16="http://schemas.microsoft.com/office/drawing/2014/main" id="{7996061D-589E-2944-95C4-CAA76279DA41}"/>
              </a:ext>
            </a:extLst>
          </p:cNvPr>
          <p:cNvPicPr>
            <a:picLocks noChangeAspect="1"/>
          </p:cNvPicPr>
          <p:nvPr/>
        </p:nvPicPr>
        <p:blipFill>
          <a:blip r:embed="rId3"/>
          <a:stretch>
            <a:fillRect/>
          </a:stretch>
        </p:blipFill>
        <p:spPr>
          <a:xfrm>
            <a:off x="6585156" y="871108"/>
            <a:ext cx="5304075" cy="5621767"/>
          </a:xfrm>
          <a:prstGeom prst="rect">
            <a:avLst/>
          </a:prstGeom>
        </p:spPr>
      </p:pic>
      <p:pic>
        <p:nvPicPr>
          <p:cNvPr id="4" name="Picture 3">
            <a:extLst>
              <a:ext uri="{FF2B5EF4-FFF2-40B4-BE49-F238E27FC236}">
                <a16:creationId xmlns:a16="http://schemas.microsoft.com/office/drawing/2014/main" id="{8FACBC08-FD75-184F-B21B-462C65545797}"/>
              </a:ext>
            </a:extLst>
          </p:cNvPr>
          <p:cNvPicPr>
            <a:picLocks noChangeAspect="1"/>
          </p:cNvPicPr>
          <p:nvPr/>
        </p:nvPicPr>
        <p:blipFill>
          <a:blip r:embed="rId4"/>
          <a:stretch>
            <a:fillRect/>
          </a:stretch>
        </p:blipFill>
        <p:spPr>
          <a:xfrm>
            <a:off x="172964" y="3887961"/>
            <a:ext cx="5923036" cy="2961518"/>
          </a:xfrm>
          <a:prstGeom prst="rect">
            <a:avLst/>
          </a:prstGeom>
        </p:spPr>
      </p:pic>
    </p:spTree>
    <p:extLst>
      <p:ext uri="{BB962C8B-B14F-4D97-AF65-F5344CB8AC3E}">
        <p14:creationId xmlns:p14="http://schemas.microsoft.com/office/powerpoint/2010/main" val="4145785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1235468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046071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596132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22308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682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347473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39020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73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33794" name="Picture 2">
            <a:extLst>
              <a:ext uri="{FF2B5EF4-FFF2-40B4-BE49-F238E27FC236}">
                <a16:creationId xmlns:a16="http://schemas.microsoft.com/office/drawing/2014/main" id="{B474BF19-5BF7-F543-90D7-1EA9D663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5"/>
            <a:ext cx="7540668" cy="5474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spTree>
    <p:extLst>
      <p:ext uri="{BB962C8B-B14F-4D97-AF65-F5344CB8AC3E}">
        <p14:creationId xmlns:p14="http://schemas.microsoft.com/office/powerpoint/2010/main" val="4277574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1389726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3"/>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4012689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769954"/>
              </a:xfrm>
              <a:prstGeom prst="rect">
                <a:avLst/>
              </a:prstGeom>
              <a:noFill/>
            </p:spPr>
            <p:txBody>
              <a:bodyPr wrap="square" lIns="0" tIns="0" rIns="0" bIns="0" rtlCol="0">
                <a:spAutoFit/>
              </a:bodyPr>
              <a:lstStyle/>
              <a:p>
                <a14:m>
                  <m:oMath xmlns:m="http://schemas.openxmlformats.org/officeDocument/2006/math">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𝑉𝑖𝑠𝑖𝑏𝑙𝑒</m:t>
                    </m:r>
                    <m:r>
                      <a:rPr lang="en-US" sz="2200" b="0" i="1" smtClean="0">
                        <a:latin typeface="Cambria Math" panose="02040503050406030204" pitchFamily="18" charset="0"/>
                      </a:rPr>
                      <m:t> </m:t>
                    </m:r>
                    <m:r>
                      <a:rPr lang="en-US" sz="2200" b="0" i="1" smtClean="0">
                        <a:latin typeface="Cambria Math" panose="02040503050406030204" pitchFamily="18" charset="0"/>
                      </a:rPr>
                      <m:t>𝑆𝑝𝑎𝑐𝑒</m:t>
                    </m:r>
                  </m:oMath>
                </a14:m>
                <a:r>
                  <a:rPr lang="en-US" sz="2200" dirty="0"/>
                  <a:t> </a:t>
                </a:r>
                <a14:m>
                  <m:oMath xmlns:m="http://schemas.openxmlformats.org/officeDocument/2006/math">
                    <m:r>
                      <a:rPr lang="en-US" sz="220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i="1">
                            <a:latin typeface="Cambria Math" panose="02040503050406030204" pitchFamily="18" charset="0"/>
                          </a:rPr>
                          <m:t>𝐹𝑢𝑙𝑙</m:t>
                        </m:r>
                        <m:r>
                          <a:rPr lang="en-US" sz="2200" i="1">
                            <a:latin typeface="Cambria Math" panose="02040503050406030204" pitchFamily="18" charset="0"/>
                          </a:rPr>
                          <m:t> </m:t>
                        </m:r>
                        <m:r>
                          <a:rPr lang="en-US" sz="2200" i="1">
                            <a:latin typeface="Cambria Math" panose="02040503050406030204" pitchFamily="18" charset="0"/>
                          </a:rPr>
                          <m:t>𝐺𝑟𝑜𝑢𝑛𝑑</m:t>
                        </m:r>
                        <m:r>
                          <a:rPr lang="en-US" sz="2200" i="1">
                            <a:latin typeface="Cambria Math" panose="02040503050406030204" pitchFamily="18" charset="0"/>
                          </a:rPr>
                          <m:t> </m:t>
                        </m:r>
                        <m:r>
                          <a:rPr lang="en-US" sz="2200" i="1">
                            <a:latin typeface="Cambria Math" panose="02040503050406030204" pitchFamily="18" charset="0"/>
                          </a:rPr>
                          <m:t>𝑃𝑙𝑎𝑛𝑒</m:t>
                        </m:r>
                        <m:r>
                          <a:rPr lang="en-US" sz="2200" i="1">
                            <a:latin typeface="Cambria Math" panose="02040503050406030204" pitchFamily="18" charset="0"/>
                          </a:rPr>
                          <m:t>−</m:t>
                        </m:r>
                        <m:r>
                          <a:rPr lang="en-US" sz="2200" i="1">
                            <a:latin typeface="Cambria Math" panose="02040503050406030204" pitchFamily="18" charset="0"/>
                          </a:rPr>
                          <m:t>𝑉𝑖𝑠𝑖𝑏𝑙𝑒</m:t>
                        </m:r>
                        <m:r>
                          <a:rPr lang="en-US" sz="2200" i="1">
                            <a:latin typeface="Cambria Math" panose="02040503050406030204" pitchFamily="18" charset="0"/>
                          </a:rPr>
                          <m:t> </m:t>
                        </m:r>
                        <m:r>
                          <a:rPr lang="en-US" sz="2200" i="1">
                            <a:latin typeface="Cambria Math" panose="02040503050406030204" pitchFamily="18" charset="0"/>
                          </a:rPr>
                          <m:t>𝐺𝑟𝑜𝑢𝑛𝑑</m:t>
                        </m:r>
                        <m:r>
                          <a:rPr lang="en-US" sz="2200" i="1">
                            <a:latin typeface="Cambria Math" panose="02040503050406030204" pitchFamily="18" charset="0"/>
                          </a:rPr>
                          <m:t> </m:t>
                        </m:r>
                        <m:r>
                          <a:rPr lang="en-US" sz="2200" i="1">
                            <a:latin typeface="Cambria Math" panose="02040503050406030204" pitchFamily="18" charset="0"/>
                          </a:rPr>
                          <m:t>𝑃𝑙𝑎𝑛𝑒</m:t>
                        </m:r>
                      </m:num>
                      <m:den>
                        <m:r>
                          <a:rPr lang="en-US" sz="2200" b="0" i="1" smtClean="0">
                            <a:latin typeface="Cambria Math" panose="02040503050406030204" pitchFamily="18" charset="0"/>
                          </a:rPr>
                          <m:t>𝐹𝑢𝑙𝑙</m:t>
                        </m:r>
                        <m:r>
                          <a:rPr lang="en-US" sz="2200" b="0" i="1" smtClean="0">
                            <a:latin typeface="Cambria Math" panose="02040503050406030204" pitchFamily="18" charset="0"/>
                          </a:rPr>
                          <m:t> </m:t>
                        </m:r>
                        <m:r>
                          <a:rPr lang="en-US" sz="2200" b="0" i="1" smtClean="0">
                            <a:latin typeface="Cambria Math" panose="02040503050406030204" pitchFamily="18" charset="0"/>
                          </a:rPr>
                          <m:t>𝐺𝑟𝑜𝑢𝑛𝑑</m:t>
                        </m:r>
                        <m:r>
                          <a:rPr lang="en-US" sz="2200" b="0" i="1" smtClean="0">
                            <a:latin typeface="Cambria Math" panose="02040503050406030204" pitchFamily="18" charset="0"/>
                          </a:rPr>
                          <m:t> </m:t>
                        </m:r>
                        <m:r>
                          <a:rPr lang="en-US" sz="2200" b="0" i="1" smtClean="0">
                            <a:latin typeface="Cambria Math" panose="02040503050406030204" pitchFamily="18" charset="0"/>
                          </a:rPr>
                          <m:t>𝑃𝑙𝑎𝑛𝑒</m:t>
                        </m:r>
                      </m:den>
                    </m:f>
                    <m:r>
                      <a:rPr lang="en-US" sz="2200" b="0" i="1" smtClean="0">
                        <a:latin typeface="Cambria Math" panose="02040503050406030204" pitchFamily="18" charset="0"/>
                      </a:rPr>
                      <m:t> </m:t>
                    </m:r>
                  </m:oMath>
                </a14:m>
                <a:endParaRPr lang="en-US" sz="2200" b="0" dirty="0"/>
              </a:p>
              <a:p>
                <a:endParaRPr lang="en-US" dirty="0"/>
              </a:p>
            </p:txBody>
          </p:sp>
        </mc:Choice>
        <mc:Fallback xmlns="">
          <p:sp>
            <p:nvSpPr>
              <p:cNvPr id="4" name="TextBox 3">
                <a:extLst>
                  <a:ext uri="{FF2B5EF4-FFF2-40B4-BE49-F238E27FC236}">
                    <a16:creationId xmlns:a16="http://schemas.microsoft.com/office/drawing/2014/main" id="{539F3BD0-03FD-8744-8938-3BF442A7F66C}"/>
                  </a:ext>
                </a:extLst>
              </p:cNvPr>
              <p:cNvSpPr txBox="1">
                <a:spLocks noRot="1" noChangeAspect="1" noMove="1" noResize="1" noEditPoints="1" noAdjustHandles="1" noChangeArrowheads="1" noChangeShapeType="1" noTextEdit="1"/>
              </p:cNvSpPr>
              <p:nvPr/>
            </p:nvSpPr>
            <p:spPr>
              <a:xfrm>
                <a:off x="2435134" y="5840487"/>
                <a:ext cx="7321731" cy="769954"/>
              </a:xfrm>
              <a:prstGeom prst="rect">
                <a:avLst/>
              </a:prstGeom>
              <a:blipFill>
                <a:blip r:embed="rId3"/>
                <a:stretch>
                  <a:fillRect l="-1384" t="-3226"/>
                </a:stretch>
              </a:blipFill>
            </p:spPr>
            <p:txBody>
              <a:bodyPr/>
              <a:lstStyle/>
              <a:p>
                <a:r>
                  <a:rPr lang="en-US">
                    <a:noFill/>
                  </a:rPr>
                  <a:t> </a:t>
                </a:r>
              </a:p>
            </p:txBody>
          </p:sp>
        </mc:Fallback>
      </mc:AlternateContent>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5"/>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166642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416399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570534" y="177970"/>
            <a:ext cx="10515600" cy="779907"/>
          </a:xfrm>
        </p:spPr>
        <p:txBody>
          <a:bodyPr>
            <a:normAutofit fontScale="90000"/>
          </a:bodyPr>
          <a:lstStyle/>
          <a:p>
            <a:r>
              <a:rPr lang="en-US" dirty="0"/>
              <a:t>Do relative cue values correlate with sensitivity?</a:t>
            </a:r>
          </a:p>
        </p:txBody>
      </p:sp>
      <p:sp>
        <p:nvSpPr>
          <p:cNvPr id="16" name="TextBox 15">
            <a:extLst>
              <a:ext uri="{FF2B5EF4-FFF2-40B4-BE49-F238E27FC236}">
                <a16:creationId xmlns:a16="http://schemas.microsoft.com/office/drawing/2014/main" id="{36677D26-1DE1-7A47-B71B-E4B1675CA777}"/>
              </a:ext>
            </a:extLst>
          </p:cNvPr>
          <p:cNvSpPr txBox="1"/>
          <p:nvPr/>
        </p:nvSpPr>
        <p:spPr>
          <a:xfrm>
            <a:off x="8825348" y="1846275"/>
            <a:ext cx="3193639" cy="2800767"/>
          </a:xfrm>
          <a:prstGeom prst="rect">
            <a:avLst/>
          </a:prstGeom>
          <a:noFill/>
          <a:ln>
            <a:noFill/>
          </a:ln>
        </p:spPr>
        <p:txBody>
          <a:bodyPr wrap="square" rtlCol="0">
            <a:spAutoFit/>
          </a:bodyPr>
          <a:lstStyle/>
          <a:p>
            <a:r>
              <a:rPr lang="en-US" sz="1600" b="1" dirty="0"/>
              <a:t>SUN-RGBD Image Cue Values</a:t>
            </a:r>
          </a:p>
          <a:p>
            <a:r>
              <a:rPr lang="en-US" sz="1600" dirty="0"/>
              <a:t>Image 1 = [2.3, 1.2, 0.5 …]</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Image N = [ground plane, relative size, clutter, …]</a:t>
            </a:r>
          </a:p>
        </p:txBody>
      </p:sp>
      <p:sp>
        <p:nvSpPr>
          <p:cNvPr id="3" name="Bent-Up Arrow 2">
            <a:extLst>
              <a:ext uri="{FF2B5EF4-FFF2-40B4-BE49-F238E27FC236}">
                <a16:creationId xmlns:a16="http://schemas.microsoft.com/office/drawing/2014/main" id="{909EA16C-17ED-BE42-9C88-B95D88D9E326}"/>
              </a:ext>
            </a:extLst>
          </p:cNvPr>
          <p:cNvSpPr/>
          <p:nvPr/>
        </p:nvSpPr>
        <p:spPr>
          <a:xfrm>
            <a:off x="8825348" y="4893973"/>
            <a:ext cx="1404289" cy="72079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scatter chart&#10;&#10;Description automatically generated">
            <a:extLst>
              <a:ext uri="{FF2B5EF4-FFF2-40B4-BE49-F238E27FC236}">
                <a16:creationId xmlns:a16="http://schemas.microsoft.com/office/drawing/2014/main" id="{8D3C7351-50D4-3C46-80BA-8815ADD9FFF1}"/>
              </a:ext>
            </a:extLst>
          </p:cNvPr>
          <p:cNvPicPr>
            <a:picLocks noChangeAspect="1"/>
          </p:cNvPicPr>
          <p:nvPr/>
        </p:nvPicPr>
        <p:blipFill>
          <a:blip r:embed="rId3"/>
          <a:stretch>
            <a:fillRect/>
          </a:stretch>
        </p:blipFill>
        <p:spPr>
          <a:xfrm>
            <a:off x="4435182" y="3972197"/>
            <a:ext cx="4293181" cy="2704224"/>
          </a:xfrm>
          <a:prstGeom prst="rect">
            <a:avLst/>
          </a:prstGeom>
        </p:spPr>
      </p:pic>
      <p:pic>
        <p:nvPicPr>
          <p:cNvPr id="20" name="Picture 19" descr="Chart, scatter chart&#10;&#10;Description automatically generated">
            <a:extLst>
              <a:ext uri="{FF2B5EF4-FFF2-40B4-BE49-F238E27FC236}">
                <a16:creationId xmlns:a16="http://schemas.microsoft.com/office/drawing/2014/main" id="{F0E82AC3-C2EF-3B4A-9198-EB179D480A72}"/>
              </a:ext>
            </a:extLst>
          </p:cNvPr>
          <p:cNvPicPr>
            <a:picLocks noChangeAspect="1"/>
          </p:cNvPicPr>
          <p:nvPr/>
        </p:nvPicPr>
        <p:blipFill>
          <a:blip r:embed="rId4"/>
          <a:stretch>
            <a:fillRect/>
          </a:stretch>
        </p:blipFill>
        <p:spPr>
          <a:xfrm>
            <a:off x="28575" y="3972197"/>
            <a:ext cx="4293181" cy="2704224"/>
          </a:xfrm>
          <a:prstGeom prst="rect">
            <a:avLst/>
          </a:prstGeom>
        </p:spPr>
      </p:pic>
      <p:pic>
        <p:nvPicPr>
          <p:cNvPr id="21" name="Picture 20" descr="Chart, scatter chart&#10;&#10;Description automatically generated">
            <a:extLst>
              <a:ext uri="{FF2B5EF4-FFF2-40B4-BE49-F238E27FC236}">
                <a16:creationId xmlns:a16="http://schemas.microsoft.com/office/drawing/2014/main" id="{8DBA003F-C761-B247-9E78-A61775AD8B6C}"/>
              </a:ext>
            </a:extLst>
          </p:cNvPr>
          <p:cNvPicPr>
            <a:picLocks noChangeAspect="1"/>
          </p:cNvPicPr>
          <p:nvPr/>
        </p:nvPicPr>
        <p:blipFill>
          <a:blip r:embed="rId5"/>
          <a:stretch>
            <a:fillRect/>
          </a:stretch>
        </p:blipFill>
        <p:spPr>
          <a:xfrm>
            <a:off x="4435182" y="957877"/>
            <a:ext cx="4293181" cy="2704224"/>
          </a:xfrm>
          <a:prstGeom prst="rect">
            <a:avLst/>
          </a:prstGeom>
        </p:spPr>
      </p:pic>
      <p:pic>
        <p:nvPicPr>
          <p:cNvPr id="22" name="Picture 21" descr="Chart, scatter chart&#10;&#10;Description automatically generated">
            <a:extLst>
              <a:ext uri="{FF2B5EF4-FFF2-40B4-BE49-F238E27FC236}">
                <a16:creationId xmlns:a16="http://schemas.microsoft.com/office/drawing/2014/main" id="{C4768265-D6B0-8848-A2CF-72C05700C44E}"/>
              </a:ext>
            </a:extLst>
          </p:cNvPr>
          <p:cNvPicPr>
            <a:picLocks noChangeAspect="1"/>
          </p:cNvPicPr>
          <p:nvPr/>
        </p:nvPicPr>
        <p:blipFill>
          <a:blip r:embed="rId6"/>
          <a:stretch>
            <a:fillRect/>
          </a:stretch>
        </p:blipFill>
        <p:spPr>
          <a:xfrm>
            <a:off x="0" y="985587"/>
            <a:ext cx="4347146" cy="2704224"/>
          </a:xfrm>
          <a:prstGeom prst="rect">
            <a:avLst/>
          </a:prstGeom>
        </p:spPr>
      </p:pic>
    </p:spTree>
    <p:extLst>
      <p:ext uri="{BB962C8B-B14F-4D97-AF65-F5344CB8AC3E}">
        <p14:creationId xmlns:p14="http://schemas.microsoft.com/office/powerpoint/2010/main" val="3922792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6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(N= 192)</a:t>
            </a:r>
          </a:p>
        </p:txBody>
      </p:sp>
      <p:pic>
        <p:nvPicPr>
          <p:cNvPr id="11266" name="Picture 2">
            <a:extLst>
              <a:ext uri="{FF2B5EF4-FFF2-40B4-BE49-F238E27FC236}">
                <a16:creationId xmlns:a16="http://schemas.microsoft.com/office/drawing/2014/main" id="{9946CD69-B77C-2945-ACFD-C470DB242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327" y="1559417"/>
            <a:ext cx="6733345" cy="47402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5FC515-D157-4E4C-9B28-EF1534CB576D}"/>
              </a:ext>
            </a:extLst>
          </p:cNvPr>
          <p:cNvPicPr>
            <a:picLocks noChangeAspect="1"/>
          </p:cNvPicPr>
          <p:nvPr/>
        </p:nvPicPr>
        <p:blipFill>
          <a:blip r:embed="rId4"/>
          <a:stretch>
            <a:fillRect/>
          </a:stretch>
        </p:blipFill>
        <p:spPr>
          <a:xfrm>
            <a:off x="2538827" y="3573379"/>
            <a:ext cx="381000" cy="914400"/>
          </a:xfrm>
          <a:prstGeom prst="rect">
            <a:avLst/>
          </a:prstGeom>
        </p:spPr>
      </p:pic>
    </p:spTree>
    <p:extLst>
      <p:ext uri="{BB962C8B-B14F-4D97-AF65-F5344CB8AC3E}">
        <p14:creationId xmlns:p14="http://schemas.microsoft.com/office/powerpoint/2010/main" val="2115369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Is there an effect of gender on sensitivity?</a:t>
            </a:r>
          </a:p>
        </p:txBody>
      </p:sp>
      <p:pic>
        <p:nvPicPr>
          <p:cNvPr id="13314" name="Picture 2">
            <a:extLst>
              <a:ext uri="{FF2B5EF4-FFF2-40B4-BE49-F238E27FC236}">
                <a16:creationId xmlns:a16="http://schemas.microsoft.com/office/drawing/2014/main" id="{06ED1993-C953-A843-BB76-47459C3E7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054" y="1325563"/>
            <a:ext cx="7643533" cy="490601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ADD2CAC-3729-6B42-84DD-65883F389B08}"/>
              </a:ext>
            </a:extLst>
          </p:cNvPr>
          <p:cNvSpPr>
            <a:spLocks noGrp="1"/>
          </p:cNvSpPr>
          <p:nvPr>
            <p:ph idx="1"/>
          </p:nvPr>
        </p:nvSpPr>
        <p:spPr>
          <a:xfrm>
            <a:off x="304800" y="3429000"/>
            <a:ext cx="3371513" cy="2103437"/>
          </a:xfrm>
        </p:spPr>
        <p:txBody>
          <a:bodyPr>
            <a:normAutofit/>
          </a:bodyPr>
          <a:lstStyle/>
          <a:p>
            <a:pPr marL="0" indent="0">
              <a:buNone/>
            </a:pPr>
            <a:r>
              <a:rPr lang="en-US" sz="2400" dirty="0"/>
              <a:t>No main effect of gender on sensitivity to depth</a:t>
            </a:r>
          </a:p>
        </p:txBody>
      </p:sp>
    </p:spTree>
    <p:extLst>
      <p:ext uri="{BB962C8B-B14F-4D97-AF65-F5344CB8AC3E}">
        <p14:creationId xmlns:p14="http://schemas.microsoft.com/office/powerpoint/2010/main" val="3404991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Is there an effect of gender on scaling?</a:t>
            </a:r>
          </a:p>
        </p:txBody>
      </p:sp>
      <p:sp>
        <p:nvSpPr>
          <p:cNvPr id="6" name="Content Placeholder 2">
            <a:extLst>
              <a:ext uri="{FF2B5EF4-FFF2-40B4-BE49-F238E27FC236}">
                <a16:creationId xmlns:a16="http://schemas.microsoft.com/office/drawing/2014/main" id="{7ADD2CAC-3729-6B42-84DD-65883F389B08}"/>
              </a:ext>
            </a:extLst>
          </p:cNvPr>
          <p:cNvSpPr>
            <a:spLocks noGrp="1"/>
          </p:cNvSpPr>
          <p:nvPr>
            <p:ph idx="1"/>
          </p:nvPr>
        </p:nvSpPr>
        <p:spPr>
          <a:xfrm>
            <a:off x="304800" y="3429000"/>
            <a:ext cx="3371513" cy="2103437"/>
          </a:xfrm>
        </p:spPr>
        <p:txBody>
          <a:bodyPr>
            <a:normAutofit/>
          </a:bodyPr>
          <a:lstStyle/>
          <a:p>
            <a:pPr marL="0" indent="0">
              <a:buNone/>
            </a:pPr>
            <a:r>
              <a:rPr lang="en-US" sz="2400" dirty="0"/>
              <a:t>No main effect of gender on average depth estimate</a:t>
            </a:r>
          </a:p>
        </p:txBody>
      </p:sp>
      <p:pic>
        <p:nvPicPr>
          <p:cNvPr id="8" name="Picture 4">
            <a:extLst>
              <a:ext uri="{FF2B5EF4-FFF2-40B4-BE49-F238E27FC236}">
                <a16:creationId xmlns:a16="http://schemas.microsoft.com/office/drawing/2014/main" id="{4DFF03D5-97C3-1B4D-B29E-C3B6F60A4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193" y="1309692"/>
            <a:ext cx="7668260" cy="492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04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9921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17410" name="Picture 2">
            <a:extLst>
              <a:ext uri="{FF2B5EF4-FFF2-40B4-BE49-F238E27FC236}">
                <a16:creationId xmlns:a16="http://schemas.microsoft.com/office/drawing/2014/main" id="{39496F3E-A981-E040-8F1C-0EE09DB73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738" y="1234884"/>
            <a:ext cx="7002523" cy="528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4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sp>
        <p:nvSpPr>
          <p:cNvPr id="6" name="TextBox 5">
            <a:extLst>
              <a:ext uri="{FF2B5EF4-FFF2-40B4-BE49-F238E27FC236}">
                <a16:creationId xmlns:a16="http://schemas.microsoft.com/office/drawing/2014/main" id="{BDE42345-5623-DC46-A577-1766E50F2714}"/>
              </a:ext>
            </a:extLst>
          </p:cNvPr>
          <p:cNvSpPr txBox="1"/>
          <p:nvPr/>
        </p:nvSpPr>
        <p:spPr>
          <a:xfrm>
            <a:off x="121920" y="1234884"/>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r>
              <a:rPr lang="en-US" sz="1600" dirty="0"/>
              <a:t>Duration             5.78     3.00   3.83        </a:t>
            </a:r>
            <a:r>
              <a:rPr lang="en-US" sz="1600" dirty="0">
                <a:solidFill>
                  <a:srgbClr val="000000"/>
                </a:solidFill>
              </a:rPr>
              <a:t>&lt; 0.0001</a:t>
            </a:r>
            <a:endParaRPr lang="en-US" sz="1600" dirty="0"/>
          </a:p>
          <a:p>
            <a:endParaRPr lang="en-US" sz="1600" dirty="0"/>
          </a:p>
          <a:p>
            <a:r>
              <a:rPr lang="en-US" sz="1600" dirty="0">
                <a:highlight>
                  <a:srgbClr val="FFFF00"/>
                </a:highlight>
              </a:rPr>
              <a:t>Age                     11.41   40.00 100.68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Age  0.35    120.00   9.16     1.00e+00</a:t>
            </a:r>
          </a:p>
          <a:p>
            <a:endParaRPr lang="en-US" sz="1600" dirty="0"/>
          </a:p>
          <a:p>
            <a:r>
              <a:rPr lang="en-US" sz="1600" dirty="0"/>
              <a:t>=======================================</a:t>
            </a:r>
          </a:p>
          <a:p>
            <a:br>
              <a:rPr lang="en-US" sz="1600" dirty="0"/>
            </a:br>
            <a:br>
              <a:rPr lang="en-US" sz="1600" dirty="0"/>
            </a:br>
            <a:endParaRPr lang="en-US" sz="1600" dirty="0"/>
          </a:p>
        </p:txBody>
      </p:sp>
      <p:pic>
        <p:nvPicPr>
          <p:cNvPr id="7" name="Picture 4">
            <a:extLst>
              <a:ext uri="{FF2B5EF4-FFF2-40B4-BE49-F238E27FC236}">
                <a16:creationId xmlns:a16="http://schemas.microsoft.com/office/drawing/2014/main" id="{E7E379AD-3D77-3348-B2FA-200075D43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635" y="1191260"/>
            <a:ext cx="7265053" cy="560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621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508E384-BC40-9E4D-BAA0-5DFEE73A2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601" y="1210803"/>
            <a:ext cx="7312608" cy="55664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sp>
        <p:nvSpPr>
          <p:cNvPr id="7" name="TextBox 6">
            <a:extLst>
              <a:ext uri="{FF2B5EF4-FFF2-40B4-BE49-F238E27FC236}">
                <a16:creationId xmlns:a16="http://schemas.microsoft.com/office/drawing/2014/main" id="{541775FE-7161-9946-9EED-599AAE3586C4}"/>
              </a:ext>
            </a:extLst>
          </p:cNvPr>
          <p:cNvSpPr txBox="1"/>
          <p:nvPr/>
        </p:nvSpPr>
        <p:spPr>
          <a:xfrm>
            <a:off x="121920" y="1234884"/>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r>
              <a:rPr lang="en-US" sz="1600" dirty="0"/>
              <a:t>Duration             5.78     3.00   3.83        </a:t>
            </a:r>
            <a:r>
              <a:rPr lang="en-US" sz="1600" dirty="0">
                <a:solidFill>
                  <a:srgbClr val="000000"/>
                </a:solidFill>
              </a:rPr>
              <a:t>&lt; 0.0001</a:t>
            </a:r>
            <a:endParaRPr lang="en-US" sz="1600" dirty="0"/>
          </a:p>
          <a:p>
            <a:endParaRPr lang="en-US" sz="1600" dirty="0"/>
          </a:p>
          <a:p>
            <a:r>
              <a:rPr lang="en-US" sz="1600" dirty="0">
                <a:highlight>
                  <a:srgbClr val="FFFF00"/>
                </a:highlight>
              </a:rPr>
              <a:t>Age                     11.41   40.00 100.68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Age  0.35    120.00   9.16     1.00e+00</a:t>
            </a:r>
          </a:p>
          <a:p>
            <a:endParaRPr lang="en-US" sz="1600" dirty="0"/>
          </a:p>
          <a:p>
            <a:r>
              <a:rPr lang="en-US" sz="1600" dirty="0"/>
              <a:t>=======================================</a:t>
            </a:r>
          </a:p>
          <a:p>
            <a:br>
              <a:rPr lang="en-US" sz="1600" dirty="0"/>
            </a:br>
            <a:br>
              <a:rPr lang="en-US" sz="1600" dirty="0"/>
            </a:br>
            <a:endParaRPr lang="en-US" sz="1600" dirty="0"/>
          </a:p>
        </p:txBody>
      </p:sp>
    </p:spTree>
    <p:extLst>
      <p:ext uri="{BB962C8B-B14F-4D97-AF65-F5344CB8AC3E}">
        <p14:creationId xmlns:p14="http://schemas.microsoft.com/office/powerpoint/2010/main" val="789752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2052CA5-A283-1E4A-9AF5-42B91D744128}"/>
              </a:ext>
            </a:extLst>
          </p:cNvPr>
          <p:cNvSpPr txBox="1">
            <a:spLocks/>
          </p:cNvSpPr>
          <p:nvPr/>
        </p:nvSpPr>
        <p:spPr>
          <a:xfrm>
            <a:off x="7500938" y="928258"/>
            <a:ext cx="4691062" cy="562449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N = 19, Mechanical Turk </a:t>
            </a:r>
          </a:p>
          <a:p>
            <a:pPr lvl="1">
              <a:lnSpc>
                <a:spcPct val="170000"/>
              </a:lnSpc>
            </a:pPr>
            <a:r>
              <a:rPr lang="en-US" dirty="0"/>
              <a:t>32 trials</a:t>
            </a:r>
          </a:p>
          <a:p>
            <a:pPr>
              <a:lnSpc>
                <a:spcPct val="170000"/>
              </a:lnSpc>
            </a:pPr>
            <a:r>
              <a:rPr lang="en-US" dirty="0"/>
              <a:t>Duration manipulation</a:t>
            </a:r>
          </a:p>
          <a:p>
            <a:pPr lvl="1">
              <a:lnSpc>
                <a:spcPct val="170000"/>
              </a:lnSpc>
            </a:pPr>
            <a:r>
              <a:rPr lang="en-US" dirty="0"/>
              <a:t>250 ms, 1000 ms</a:t>
            </a:r>
          </a:p>
          <a:p>
            <a:pPr>
              <a:lnSpc>
                <a:spcPct val="170000"/>
              </a:lnSpc>
            </a:pPr>
            <a:r>
              <a:rPr lang="en-US" dirty="0"/>
              <a:t>Range of depth counterbalanced</a:t>
            </a:r>
          </a:p>
          <a:p>
            <a:pPr lvl="1">
              <a:lnSpc>
                <a:spcPct val="170000"/>
              </a:lnSpc>
            </a:pPr>
            <a:r>
              <a:rPr lang="en-US" dirty="0"/>
              <a:t>1m – 5m</a:t>
            </a:r>
          </a:p>
          <a:p>
            <a:pPr>
              <a:lnSpc>
                <a:spcPct val="170000"/>
              </a:lnSpc>
            </a:pPr>
            <a:r>
              <a:rPr lang="en-US" dirty="0"/>
              <a:t>Range of depth differences counterbalanced </a:t>
            </a:r>
          </a:p>
          <a:p>
            <a:pPr lvl="1">
              <a:lnSpc>
                <a:spcPct val="170000"/>
              </a:lnSpc>
            </a:pPr>
            <a:r>
              <a:rPr lang="en-US" dirty="0"/>
              <a:t>0.24m – 0.54m</a:t>
            </a:r>
          </a:p>
          <a:p>
            <a:pPr lvl="1">
              <a:lnSpc>
                <a:spcPct val="170000"/>
              </a:lnSpc>
            </a:pPr>
            <a:endParaRPr lang="en-US" dirty="0"/>
          </a:p>
          <a:p>
            <a:endParaRPr lang="en-US" dirty="0"/>
          </a:p>
        </p:txBody>
      </p:sp>
      <p:sp>
        <p:nvSpPr>
          <p:cNvPr id="2" name="Title 1">
            <a:extLst>
              <a:ext uri="{FF2B5EF4-FFF2-40B4-BE49-F238E27FC236}">
                <a16:creationId xmlns:a16="http://schemas.microsoft.com/office/drawing/2014/main" id="{2A8C89E3-4F8A-6546-9C49-271E708CF61C}"/>
              </a:ext>
            </a:extLst>
          </p:cNvPr>
          <p:cNvSpPr>
            <a:spLocks noGrp="1"/>
          </p:cNvSpPr>
          <p:nvPr>
            <p:ph type="title"/>
          </p:nvPr>
        </p:nvSpPr>
        <p:spPr>
          <a:xfrm>
            <a:off x="495760" y="18256"/>
            <a:ext cx="10515600" cy="909592"/>
          </a:xfrm>
        </p:spPr>
        <p:txBody>
          <a:bodyPr/>
          <a:lstStyle/>
          <a:p>
            <a:r>
              <a:rPr lang="en-US" dirty="0"/>
              <a:t>Pilot: Depth Discrimination Paradigm </a:t>
            </a:r>
          </a:p>
        </p:txBody>
      </p:sp>
      <p:pic>
        <p:nvPicPr>
          <p:cNvPr id="4" name="TAC_Discrimination_demo" descr="TAC_Discrimination_demo">
            <a:hlinkClick r:id="" action="ppaction://media"/>
            <a:extLst>
              <a:ext uri="{FF2B5EF4-FFF2-40B4-BE49-F238E27FC236}">
                <a16:creationId xmlns:a16="http://schemas.microsoft.com/office/drawing/2014/main" id="{80EBC977-B83A-F446-8BAA-A6A7D8311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5760" y="927848"/>
            <a:ext cx="6775373" cy="5647233"/>
          </a:xfrm>
          <a:prstGeom prst="rect">
            <a:avLst/>
          </a:prstGeom>
          <a:ln>
            <a:solidFill>
              <a:schemeClr val="tx1"/>
            </a:solidFill>
          </a:ln>
        </p:spPr>
      </p:pic>
    </p:spTree>
    <p:extLst>
      <p:ext uri="{BB962C8B-B14F-4D97-AF65-F5344CB8AC3E}">
        <p14:creationId xmlns:p14="http://schemas.microsoft.com/office/powerpoint/2010/main" val="77848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F304-742A-9A46-9620-8D66BF4DCCD3}"/>
              </a:ext>
            </a:extLst>
          </p:cNvPr>
          <p:cNvSpPr>
            <a:spLocks noGrp="1"/>
          </p:cNvSpPr>
          <p:nvPr>
            <p:ph type="title"/>
          </p:nvPr>
        </p:nvSpPr>
        <p:spPr/>
        <p:txBody>
          <a:bodyPr/>
          <a:lstStyle/>
          <a:p>
            <a:r>
              <a:rPr lang="en-US" dirty="0"/>
              <a:t>Discrimination: Kinect Coded Accuracy</a:t>
            </a:r>
          </a:p>
        </p:txBody>
      </p:sp>
      <p:pic>
        <p:nvPicPr>
          <p:cNvPr id="1026" name="Picture 2">
            <a:extLst>
              <a:ext uri="{FF2B5EF4-FFF2-40B4-BE49-F238E27FC236}">
                <a16:creationId xmlns:a16="http://schemas.microsoft.com/office/drawing/2014/main" id="{9191D81A-6BEF-904B-AE24-9F99441B1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18" y="1907452"/>
            <a:ext cx="5674891" cy="3995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A426D7-F158-B94F-AA5C-B30EDA00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228" y="1840133"/>
            <a:ext cx="5786354" cy="407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495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62EE-56D1-B64B-98FB-ECD6BE554DB4}"/>
              </a:ext>
            </a:extLst>
          </p:cNvPr>
          <p:cNvSpPr>
            <a:spLocks noGrp="1"/>
          </p:cNvSpPr>
          <p:nvPr>
            <p:ph type="title"/>
          </p:nvPr>
        </p:nvSpPr>
        <p:spPr>
          <a:xfrm>
            <a:off x="200024" y="179388"/>
            <a:ext cx="11744325" cy="1325563"/>
          </a:xfrm>
        </p:spPr>
        <p:txBody>
          <a:bodyPr/>
          <a:lstStyle/>
          <a:p>
            <a:r>
              <a:rPr lang="en-US" dirty="0"/>
              <a:t>Predictability of Discrimination Behavior: Accuracy</a:t>
            </a:r>
          </a:p>
        </p:txBody>
      </p:sp>
      <p:pic>
        <p:nvPicPr>
          <p:cNvPr id="4098" name="Picture 2">
            <a:extLst>
              <a:ext uri="{FF2B5EF4-FFF2-40B4-BE49-F238E27FC236}">
                <a16:creationId xmlns:a16="http://schemas.microsoft.com/office/drawing/2014/main" id="{68F53FA3-9318-9B49-9548-493161557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50" y="1450975"/>
            <a:ext cx="6051550" cy="47969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5E84549-2E32-4C4D-9BCE-AC90C599D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3" y="1690688"/>
            <a:ext cx="3279369" cy="3364547"/>
          </a:xfrm>
          <a:prstGeom prst="rect">
            <a:avLst/>
          </a:prstGeom>
          <a:noFill/>
          <a:extLst>
            <a:ext uri="{909E8E84-426E-40DD-AFC4-6F175D3DCCD1}">
              <a14:hiddenFill xmlns:a14="http://schemas.microsoft.com/office/drawing/2010/main">
                <a:solidFill>
                  <a:srgbClr val="FFFFFF"/>
                </a:solidFill>
              </a14:hiddenFill>
            </a:ext>
          </a:extLst>
        </p:spPr>
      </p:pic>
      <p:sp>
        <p:nvSpPr>
          <p:cNvPr id="13" name="Bent Arrow 12">
            <a:extLst>
              <a:ext uri="{FF2B5EF4-FFF2-40B4-BE49-F238E27FC236}">
                <a16:creationId xmlns:a16="http://schemas.microsoft.com/office/drawing/2014/main" id="{4534C4A9-179C-D841-AFB0-A2174A258CC7}"/>
              </a:ext>
            </a:extLst>
          </p:cNvPr>
          <p:cNvSpPr/>
          <p:nvPr/>
        </p:nvSpPr>
        <p:spPr>
          <a:xfrm>
            <a:off x="200026" y="3287233"/>
            <a:ext cx="228600" cy="3364546"/>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Up Arrow 13">
            <a:extLst>
              <a:ext uri="{FF2B5EF4-FFF2-40B4-BE49-F238E27FC236}">
                <a16:creationId xmlns:a16="http://schemas.microsoft.com/office/drawing/2014/main" id="{BC3B6431-0EE8-1947-8F55-0E0620033D0C}"/>
              </a:ext>
            </a:extLst>
          </p:cNvPr>
          <p:cNvSpPr/>
          <p:nvPr/>
        </p:nvSpPr>
        <p:spPr>
          <a:xfrm>
            <a:off x="200025" y="6380798"/>
            <a:ext cx="8386763" cy="305751"/>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67F15BB-2260-9C45-BCC1-B072074735CB}"/>
              </a:ext>
            </a:extLst>
          </p:cNvPr>
          <p:cNvSpPr txBox="1">
            <a:spLocks/>
          </p:cNvSpPr>
          <p:nvPr/>
        </p:nvSpPr>
        <p:spPr>
          <a:xfrm>
            <a:off x="314326" y="6160796"/>
            <a:ext cx="6051550" cy="440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i="1" dirty="0"/>
              <a:t>Trial correctness is derived from the verbal judgement data </a:t>
            </a:r>
          </a:p>
          <a:p>
            <a:endParaRPr lang="en-US" sz="1800" dirty="0"/>
          </a:p>
        </p:txBody>
      </p:sp>
    </p:spTree>
    <p:extLst>
      <p:ext uri="{BB962C8B-B14F-4D97-AF65-F5344CB8AC3E}">
        <p14:creationId xmlns:p14="http://schemas.microsoft.com/office/powerpoint/2010/main" val="1619756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AD0C7C3-BC5B-6348-A5B1-53CC2E914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538" y="1470988"/>
            <a:ext cx="6037262" cy="4755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884ACEFA-DB9B-8540-9ACA-B6C863C2B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3" y="1689282"/>
            <a:ext cx="3279369" cy="3365953"/>
          </a:xfrm>
          <a:prstGeom prst="rect">
            <a:avLst/>
          </a:prstGeom>
          <a:noFill/>
          <a:extLst>
            <a:ext uri="{909E8E84-426E-40DD-AFC4-6F175D3DCCD1}">
              <a14:hiddenFill xmlns:a14="http://schemas.microsoft.com/office/drawing/2010/main">
                <a:solidFill>
                  <a:srgbClr val="FFFFFF"/>
                </a:solidFill>
              </a14:hiddenFill>
            </a:ext>
          </a:extLst>
        </p:spPr>
      </p:pic>
      <p:sp>
        <p:nvSpPr>
          <p:cNvPr id="13" name="Bent Arrow 12">
            <a:extLst>
              <a:ext uri="{FF2B5EF4-FFF2-40B4-BE49-F238E27FC236}">
                <a16:creationId xmlns:a16="http://schemas.microsoft.com/office/drawing/2014/main" id="{4534C4A9-179C-D841-AFB0-A2174A258CC7}"/>
              </a:ext>
            </a:extLst>
          </p:cNvPr>
          <p:cNvSpPr/>
          <p:nvPr/>
        </p:nvSpPr>
        <p:spPr>
          <a:xfrm>
            <a:off x="200026" y="3287233"/>
            <a:ext cx="228600" cy="3364546"/>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Up Arrow 13">
            <a:extLst>
              <a:ext uri="{FF2B5EF4-FFF2-40B4-BE49-F238E27FC236}">
                <a16:creationId xmlns:a16="http://schemas.microsoft.com/office/drawing/2014/main" id="{BC3B6431-0EE8-1947-8F55-0E0620033D0C}"/>
              </a:ext>
            </a:extLst>
          </p:cNvPr>
          <p:cNvSpPr/>
          <p:nvPr/>
        </p:nvSpPr>
        <p:spPr>
          <a:xfrm>
            <a:off x="200025" y="6380798"/>
            <a:ext cx="8386763" cy="305751"/>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67F15BB-2260-9C45-BCC1-B072074735CB}"/>
              </a:ext>
            </a:extLst>
          </p:cNvPr>
          <p:cNvSpPr txBox="1">
            <a:spLocks/>
          </p:cNvSpPr>
          <p:nvPr/>
        </p:nvSpPr>
        <p:spPr>
          <a:xfrm>
            <a:off x="314326" y="6160796"/>
            <a:ext cx="6051550" cy="440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i="1" dirty="0"/>
              <a:t>Trial correctness is derived from the verbal judgement data </a:t>
            </a:r>
          </a:p>
          <a:p>
            <a:endParaRPr lang="en-US" sz="1800" dirty="0"/>
          </a:p>
        </p:txBody>
      </p:sp>
      <p:sp>
        <p:nvSpPr>
          <p:cNvPr id="12" name="Title 1">
            <a:extLst>
              <a:ext uri="{FF2B5EF4-FFF2-40B4-BE49-F238E27FC236}">
                <a16:creationId xmlns:a16="http://schemas.microsoft.com/office/drawing/2014/main" id="{D9918D7D-71F1-5144-9845-66C44E688A78}"/>
              </a:ext>
            </a:extLst>
          </p:cNvPr>
          <p:cNvSpPr>
            <a:spLocks noGrp="1"/>
          </p:cNvSpPr>
          <p:nvPr>
            <p:ph type="title"/>
          </p:nvPr>
        </p:nvSpPr>
        <p:spPr>
          <a:xfrm>
            <a:off x="200024" y="179388"/>
            <a:ext cx="11991975" cy="1325563"/>
          </a:xfrm>
        </p:spPr>
        <p:txBody>
          <a:bodyPr/>
          <a:lstStyle/>
          <a:p>
            <a:r>
              <a:rPr lang="en-US" dirty="0"/>
              <a:t>Predictability of Discrimination Behavior: Accuracy</a:t>
            </a:r>
          </a:p>
        </p:txBody>
      </p:sp>
    </p:spTree>
    <p:extLst>
      <p:ext uri="{BB962C8B-B14F-4D97-AF65-F5344CB8AC3E}">
        <p14:creationId xmlns:p14="http://schemas.microsoft.com/office/powerpoint/2010/main" val="3039233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9918D7D-71F1-5144-9845-66C44E688A78}"/>
              </a:ext>
            </a:extLst>
          </p:cNvPr>
          <p:cNvSpPr>
            <a:spLocks noGrp="1"/>
          </p:cNvSpPr>
          <p:nvPr>
            <p:ph type="title"/>
          </p:nvPr>
        </p:nvSpPr>
        <p:spPr>
          <a:xfrm>
            <a:off x="200024" y="179388"/>
            <a:ext cx="11991975" cy="1325563"/>
          </a:xfrm>
        </p:spPr>
        <p:txBody>
          <a:bodyPr/>
          <a:lstStyle/>
          <a:p>
            <a:r>
              <a:rPr lang="en-US" dirty="0"/>
              <a:t>Predictability of Discrimination Behavior: RT</a:t>
            </a:r>
          </a:p>
        </p:txBody>
      </p:sp>
      <p:pic>
        <p:nvPicPr>
          <p:cNvPr id="3" name="Picture 2">
            <a:extLst>
              <a:ext uri="{FF2B5EF4-FFF2-40B4-BE49-F238E27FC236}">
                <a16:creationId xmlns:a16="http://schemas.microsoft.com/office/drawing/2014/main" id="{E5F7B1FD-984F-8A4F-904D-C59594ACFA86}"/>
              </a:ext>
            </a:extLst>
          </p:cNvPr>
          <p:cNvPicPr>
            <a:picLocks noChangeAspect="1"/>
          </p:cNvPicPr>
          <p:nvPr/>
        </p:nvPicPr>
        <p:blipFill>
          <a:blip r:embed="rId3"/>
          <a:stretch>
            <a:fillRect/>
          </a:stretch>
        </p:blipFill>
        <p:spPr>
          <a:xfrm>
            <a:off x="6096000" y="1712258"/>
            <a:ext cx="5569288" cy="4318374"/>
          </a:xfrm>
          <a:prstGeom prst="rect">
            <a:avLst/>
          </a:prstGeom>
        </p:spPr>
      </p:pic>
      <p:pic>
        <p:nvPicPr>
          <p:cNvPr id="5" name="Picture 4">
            <a:extLst>
              <a:ext uri="{FF2B5EF4-FFF2-40B4-BE49-F238E27FC236}">
                <a16:creationId xmlns:a16="http://schemas.microsoft.com/office/drawing/2014/main" id="{C79A330E-3E63-BB4E-86EB-111D4BCB5D14}"/>
              </a:ext>
            </a:extLst>
          </p:cNvPr>
          <p:cNvPicPr>
            <a:picLocks noChangeAspect="1"/>
          </p:cNvPicPr>
          <p:nvPr/>
        </p:nvPicPr>
        <p:blipFill>
          <a:blip r:embed="rId4"/>
          <a:stretch>
            <a:fillRect/>
          </a:stretch>
        </p:blipFill>
        <p:spPr>
          <a:xfrm>
            <a:off x="290454" y="1712258"/>
            <a:ext cx="5569288" cy="4318374"/>
          </a:xfrm>
          <a:prstGeom prst="rect">
            <a:avLst/>
          </a:prstGeom>
        </p:spPr>
      </p:pic>
    </p:spTree>
    <p:extLst>
      <p:ext uri="{BB962C8B-B14F-4D97-AF65-F5344CB8AC3E}">
        <p14:creationId xmlns:p14="http://schemas.microsoft.com/office/powerpoint/2010/main" val="1894241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166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2495782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6" descr="A person looking at the camera&#10;&#10;Description automatically generated">
            <a:extLst>
              <a:ext uri="{FF2B5EF4-FFF2-40B4-BE49-F238E27FC236}">
                <a16:creationId xmlns:a16="http://schemas.microsoft.com/office/drawing/2014/main" id="{0E4A9E2F-B745-3544-B0A8-C0216E7338CF}"/>
              </a:ext>
            </a:extLst>
          </p:cNvPr>
          <p:cNvPicPr>
            <a:picLocks noChangeAspect="1"/>
          </p:cNvPicPr>
          <p:nvPr/>
        </p:nvPicPr>
        <p:blipFill>
          <a:blip r:embed="rId3"/>
          <a:stretch>
            <a:fillRect/>
          </a:stretch>
        </p:blipFill>
        <p:spPr>
          <a:xfrm>
            <a:off x="7688263" y="801688"/>
            <a:ext cx="1965325" cy="2984500"/>
          </a:xfrm>
          <a:prstGeom prst="rect">
            <a:avLst/>
          </a:prstGeom>
        </p:spPr>
      </p:pic>
      <p:pic>
        <p:nvPicPr>
          <p:cNvPr id="6" name="Picture 5" descr="A person wearing a suit and tie smiling at the camera&#10;&#10;Description automatically generated">
            <a:extLst>
              <a:ext uri="{FF2B5EF4-FFF2-40B4-BE49-F238E27FC236}">
                <a16:creationId xmlns:a16="http://schemas.microsoft.com/office/drawing/2014/main" id="{18407505-81AC-EB4F-84F8-6FEF822401B3}"/>
              </a:ext>
            </a:extLst>
          </p:cNvPr>
          <p:cNvPicPr>
            <a:picLocks noChangeAspect="1"/>
          </p:cNvPicPr>
          <p:nvPr/>
        </p:nvPicPr>
        <p:blipFill>
          <a:blip r:embed="rId4"/>
          <a:stretch>
            <a:fillRect/>
          </a:stretch>
        </p:blipFill>
        <p:spPr>
          <a:xfrm>
            <a:off x="9725026" y="801688"/>
            <a:ext cx="1965325" cy="2984500"/>
          </a:xfrm>
          <a:prstGeom prst="rect">
            <a:avLst/>
          </a:prstGeom>
        </p:spPr>
      </p:pic>
      <p:sp>
        <p:nvSpPr>
          <p:cNvPr id="2" name="Title 1">
            <a:extLst>
              <a:ext uri="{FF2B5EF4-FFF2-40B4-BE49-F238E27FC236}">
                <a16:creationId xmlns:a16="http://schemas.microsoft.com/office/drawing/2014/main" id="{2076F705-7995-BE46-A32A-2581BC930C22}"/>
              </a:ext>
            </a:extLst>
          </p:cNvPr>
          <p:cNvSpPr>
            <a:spLocks noGrp="1"/>
          </p:cNvSpPr>
          <p:nvPr>
            <p:ph type="title"/>
          </p:nvPr>
        </p:nvSpPr>
        <p:spPr>
          <a:xfrm>
            <a:off x="888715" y="4892358"/>
            <a:ext cx="10543700" cy="1325563"/>
          </a:xfrm>
        </p:spPr>
        <p:txBody>
          <a:bodyPr vert="horz" lIns="91440" tIns="45720" rIns="91440" bIns="45720" rtlCol="0">
            <a:normAutofit/>
          </a:bodyPr>
          <a:lstStyle/>
          <a:p>
            <a:pPr algn="ctr"/>
            <a:r>
              <a:rPr lang="en-US" sz="4000" dirty="0">
                <a:solidFill>
                  <a:schemeClr val="bg1"/>
                </a:solidFill>
              </a:rPr>
              <a:t>Thank you!!</a:t>
            </a:r>
          </a:p>
        </p:txBody>
      </p:sp>
      <p:pic>
        <p:nvPicPr>
          <p:cNvPr id="5" name="Picture 4" descr="A group of people posing for a photo&#10;&#10;Description automatically generated">
            <a:extLst>
              <a:ext uri="{FF2B5EF4-FFF2-40B4-BE49-F238E27FC236}">
                <a16:creationId xmlns:a16="http://schemas.microsoft.com/office/drawing/2014/main" id="{B3F82713-D25D-2C41-8EFC-8D63A9B78EBE}"/>
              </a:ext>
            </a:extLst>
          </p:cNvPr>
          <p:cNvPicPr>
            <a:picLocks noChangeAspect="1"/>
          </p:cNvPicPr>
          <p:nvPr/>
        </p:nvPicPr>
        <p:blipFill>
          <a:blip r:embed="rId5"/>
          <a:stretch>
            <a:fillRect/>
          </a:stretch>
        </p:blipFill>
        <p:spPr>
          <a:xfrm>
            <a:off x="121920" y="360169"/>
            <a:ext cx="7358657" cy="3819153"/>
          </a:xfrm>
          <a:prstGeom prst="rect">
            <a:avLst/>
          </a:prstGeom>
        </p:spPr>
      </p:pic>
    </p:spTree>
    <p:extLst>
      <p:ext uri="{BB962C8B-B14F-4D97-AF65-F5344CB8AC3E}">
        <p14:creationId xmlns:p14="http://schemas.microsoft.com/office/powerpoint/2010/main" val="2372415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06" name="Picture 10">
            <a:extLst>
              <a:ext uri="{FF2B5EF4-FFF2-40B4-BE49-F238E27FC236}">
                <a16:creationId xmlns:a16="http://schemas.microsoft.com/office/drawing/2014/main" id="{473B8575-6053-0E4D-983C-2EE14E7C4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8480"/>
            <a:ext cx="5459347" cy="53872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5C5449E-B05A-D94E-A998-BA9E67C5F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277" y="1148480"/>
            <a:ext cx="5423192" cy="538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2009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10" name="Picture 14">
            <a:extLst>
              <a:ext uri="{FF2B5EF4-FFF2-40B4-BE49-F238E27FC236}">
                <a16:creationId xmlns:a16="http://schemas.microsoft.com/office/drawing/2014/main" id="{F2B4BC99-A4F1-A64E-8215-536D342A9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67" y="959281"/>
            <a:ext cx="5720001" cy="568135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1369FC26-1863-2941-9BEC-0D0B92817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068" y="959281"/>
            <a:ext cx="5720001" cy="570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00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D8D9A5-D8A3-9D48-9994-74A3234C89AC}"/>
              </a:ext>
            </a:extLst>
          </p:cNvPr>
          <p:cNvSpPr>
            <a:spLocks noGrp="1"/>
          </p:cNvSpPr>
          <p:nvPr>
            <p:ph type="title"/>
          </p:nvPr>
        </p:nvSpPr>
        <p:spPr>
          <a:xfrm>
            <a:off x="635000" y="640823"/>
            <a:ext cx="3418659" cy="5583148"/>
          </a:xfrm>
        </p:spPr>
        <p:txBody>
          <a:bodyPr anchor="ctr">
            <a:normAutofit/>
          </a:bodyPr>
          <a:lstStyle/>
          <a:p>
            <a:r>
              <a:rPr lang="en-US" sz="5400"/>
              <a:t>Future Directions</a:t>
            </a:r>
            <a:br>
              <a:rPr lang="en-US" sz="5400"/>
            </a:br>
            <a:endParaRPr lang="en-US" sz="5400"/>
          </a:p>
        </p:txBody>
      </p:sp>
      <p:sp>
        <p:nvSpPr>
          <p:cNvPr id="1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2">
            <a:extLst>
              <a:ext uri="{FF2B5EF4-FFF2-40B4-BE49-F238E27FC236}">
                <a16:creationId xmlns:a16="http://schemas.microsoft.com/office/drawing/2014/main" id="{77C30DBF-C217-461A-B945-AED4FB4E0697}"/>
              </a:ext>
            </a:extLst>
          </p:cNvPr>
          <p:cNvGraphicFramePr>
            <a:graphicFrameLocks noGrp="1"/>
          </p:cNvGraphicFramePr>
          <p:nvPr>
            <p:ph idx="1"/>
            <p:extLst>
              <p:ext uri="{D42A27DB-BD31-4B8C-83A1-F6EECF244321}">
                <p14:modId xmlns:p14="http://schemas.microsoft.com/office/powerpoint/2010/main" val="90674968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308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5EF2A7-5AD2-6D42-ABE0-2151066B0A87}"/>
              </a:ext>
            </a:extLst>
          </p:cNvPr>
          <p:cNvSpPr>
            <a:spLocks noGrp="1"/>
          </p:cNvSpPr>
          <p:nvPr>
            <p:ph type="title"/>
          </p:nvPr>
        </p:nvSpPr>
        <p:spPr>
          <a:xfrm>
            <a:off x="387927" y="317797"/>
            <a:ext cx="10515600" cy="1144639"/>
          </a:xfrm>
        </p:spPr>
        <p:txBody>
          <a:bodyPr>
            <a:normAutofit/>
          </a:bodyPr>
          <a:lstStyle/>
          <a:p>
            <a:r>
              <a:rPr lang="en-US" dirty="0"/>
              <a:t>Task Design (N= 192)</a:t>
            </a:r>
          </a:p>
        </p:txBody>
      </p:sp>
      <p:sp>
        <p:nvSpPr>
          <p:cNvPr id="9" name="Rectangle 8">
            <a:extLst>
              <a:ext uri="{FF2B5EF4-FFF2-40B4-BE49-F238E27FC236}">
                <a16:creationId xmlns:a16="http://schemas.microsoft.com/office/drawing/2014/main" id="{50E1ED65-97C4-7548-B5F3-CF2D176976BB}"/>
              </a:ext>
            </a:extLst>
          </p:cNvPr>
          <p:cNvSpPr/>
          <p:nvPr/>
        </p:nvSpPr>
        <p:spPr>
          <a:xfrm>
            <a:off x="164220"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FAFF4E4B-05BD-DA4B-84C6-90CF79302697}"/>
              </a:ext>
            </a:extLst>
          </p:cNvPr>
          <p:cNvSpPr txBox="1"/>
          <p:nvPr/>
        </p:nvSpPr>
        <p:spPr>
          <a:xfrm>
            <a:off x="1005729" y="6253158"/>
            <a:ext cx="1039091" cy="369332"/>
          </a:xfrm>
          <a:prstGeom prst="rect">
            <a:avLst/>
          </a:prstGeom>
          <a:noFill/>
        </p:spPr>
        <p:txBody>
          <a:bodyPr wrap="square" rtlCol="0">
            <a:spAutoFit/>
          </a:bodyPr>
          <a:lstStyle/>
          <a:p>
            <a:r>
              <a:rPr lang="en-US" dirty="0"/>
              <a:t>500 ms</a:t>
            </a:r>
          </a:p>
        </p:txBody>
      </p:sp>
      <p:sp>
        <p:nvSpPr>
          <p:cNvPr id="12" name="TextBox 11">
            <a:extLst>
              <a:ext uri="{FF2B5EF4-FFF2-40B4-BE49-F238E27FC236}">
                <a16:creationId xmlns:a16="http://schemas.microsoft.com/office/drawing/2014/main" id="{7094EDB7-8332-8646-AA95-25BE51BBCF6E}"/>
              </a:ext>
            </a:extLst>
          </p:cNvPr>
          <p:cNvSpPr txBox="1"/>
          <p:nvPr/>
        </p:nvSpPr>
        <p:spPr>
          <a:xfrm>
            <a:off x="3558038" y="6137281"/>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13" name="TextBox 12">
            <a:extLst>
              <a:ext uri="{FF2B5EF4-FFF2-40B4-BE49-F238E27FC236}">
                <a16:creationId xmlns:a16="http://schemas.microsoft.com/office/drawing/2014/main" id="{5C9FA729-E266-5044-97A8-8734B0F938A6}"/>
              </a:ext>
            </a:extLst>
          </p:cNvPr>
          <p:cNvSpPr txBox="1"/>
          <p:nvPr/>
        </p:nvSpPr>
        <p:spPr>
          <a:xfrm>
            <a:off x="7045968" y="6149221"/>
            <a:ext cx="1039091" cy="369332"/>
          </a:xfrm>
          <a:prstGeom prst="rect">
            <a:avLst/>
          </a:prstGeom>
          <a:noFill/>
        </p:spPr>
        <p:txBody>
          <a:bodyPr wrap="square" rtlCol="0">
            <a:spAutoFit/>
          </a:bodyPr>
          <a:lstStyle/>
          <a:p>
            <a:r>
              <a:rPr lang="en-US" dirty="0"/>
              <a:t>500 ms</a:t>
            </a:r>
          </a:p>
        </p:txBody>
      </p:sp>
      <p:sp>
        <p:nvSpPr>
          <p:cNvPr id="16" name="TextBox 15">
            <a:extLst>
              <a:ext uri="{FF2B5EF4-FFF2-40B4-BE49-F238E27FC236}">
                <a16:creationId xmlns:a16="http://schemas.microsoft.com/office/drawing/2014/main" id="{A05061C8-F789-024E-B1D4-5F2C0723C70C}"/>
              </a:ext>
            </a:extLst>
          </p:cNvPr>
          <p:cNvSpPr txBox="1"/>
          <p:nvPr/>
        </p:nvSpPr>
        <p:spPr>
          <a:xfrm>
            <a:off x="9337658" y="6200891"/>
            <a:ext cx="2752126" cy="369332"/>
          </a:xfrm>
          <a:prstGeom prst="rect">
            <a:avLst/>
          </a:prstGeom>
          <a:noFill/>
        </p:spPr>
        <p:txBody>
          <a:bodyPr wrap="square" rtlCol="0">
            <a:spAutoFit/>
          </a:bodyPr>
          <a:lstStyle/>
          <a:p>
            <a:r>
              <a:rPr lang="en-US" dirty="0"/>
              <a:t>Judgement of target depth</a:t>
            </a:r>
          </a:p>
        </p:txBody>
      </p:sp>
      <p:sp>
        <p:nvSpPr>
          <p:cNvPr id="17" name="TextBox 16">
            <a:extLst>
              <a:ext uri="{FF2B5EF4-FFF2-40B4-BE49-F238E27FC236}">
                <a16:creationId xmlns:a16="http://schemas.microsoft.com/office/drawing/2014/main" id="{38DAC9C5-7F64-0048-A9EF-AC18E9C40706}"/>
              </a:ext>
            </a:extLst>
          </p:cNvPr>
          <p:cNvSpPr txBox="1"/>
          <p:nvPr/>
        </p:nvSpPr>
        <p:spPr>
          <a:xfrm>
            <a:off x="114809" y="3427957"/>
            <a:ext cx="5150700"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sp>
        <p:nvSpPr>
          <p:cNvPr id="14" name="Rectangle 13">
            <a:extLst>
              <a:ext uri="{FF2B5EF4-FFF2-40B4-BE49-F238E27FC236}">
                <a16:creationId xmlns:a16="http://schemas.microsoft.com/office/drawing/2014/main" id="{39A02BAE-B72F-9449-A952-36F90AF3AAAE}"/>
              </a:ext>
            </a:extLst>
          </p:cNvPr>
          <p:cNvSpPr/>
          <p:nvPr/>
        </p:nvSpPr>
        <p:spPr>
          <a:xfrm>
            <a:off x="6198318" y="3947164"/>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pic>
        <p:nvPicPr>
          <p:cNvPr id="18" name="Picture 17" descr="A picture containing fabric&#10;&#10;Description automatically generated">
            <a:extLst>
              <a:ext uri="{FF2B5EF4-FFF2-40B4-BE49-F238E27FC236}">
                <a16:creationId xmlns:a16="http://schemas.microsoft.com/office/drawing/2014/main" id="{43F55E46-44A3-F549-93F5-F9F6498B9542}"/>
              </a:ext>
            </a:extLst>
          </p:cNvPr>
          <p:cNvPicPr>
            <a:picLocks noChangeAspect="1"/>
          </p:cNvPicPr>
          <p:nvPr/>
        </p:nvPicPr>
        <p:blipFill>
          <a:blip r:embed="rId3"/>
          <a:stretch>
            <a:fillRect/>
          </a:stretch>
        </p:blipFill>
        <p:spPr>
          <a:xfrm flipH="1">
            <a:off x="6305631" y="4189456"/>
            <a:ext cx="2362317" cy="1743856"/>
          </a:xfrm>
          <a:prstGeom prst="rect">
            <a:avLst/>
          </a:prstGeom>
        </p:spPr>
      </p:pic>
      <p:sp>
        <p:nvSpPr>
          <p:cNvPr id="7" name="Rectangle 6">
            <a:extLst>
              <a:ext uri="{FF2B5EF4-FFF2-40B4-BE49-F238E27FC236}">
                <a16:creationId xmlns:a16="http://schemas.microsoft.com/office/drawing/2014/main" id="{EE358A21-C37C-3C48-824F-23B7701DB6F2}"/>
              </a:ext>
            </a:extLst>
          </p:cNvPr>
          <p:cNvSpPr/>
          <p:nvPr/>
        </p:nvSpPr>
        <p:spPr>
          <a:xfrm>
            <a:off x="3183897"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20" name="Picture 19" descr="A group of chairs around a table&#10;&#10;Description automatically generated with low confidence">
            <a:extLst>
              <a:ext uri="{FF2B5EF4-FFF2-40B4-BE49-F238E27FC236}">
                <a16:creationId xmlns:a16="http://schemas.microsoft.com/office/drawing/2014/main" id="{B8C288AC-4F3A-5648-B0C3-D94BB8350BE7}"/>
              </a:ext>
            </a:extLst>
          </p:cNvPr>
          <p:cNvPicPr>
            <a:picLocks noChangeAspect="1"/>
          </p:cNvPicPr>
          <p:nvPr/>
        </p:nvPicPr>
        <p:blipFill>
          <a:blip r:embed="rId4"/>
          <a:stretch>
            <a:fillRect/>
          </a:stretch>
        </p:blipFill>
        <p:spPr>
          <a:xfrm>
            <a:off x="3249050" y="4197109"/>
            <a:ext cx="2443166" cy="1773805"/>
          </a:xfrm>
          <a:prstGeom prst="rect">
            <a:avLst/>
          </a:prstGeom>
        </p:spPr>
      </p:pic>
      <p:sp>
        <p:nvSpPr>
          <p:cNvPr id="21" name="Rectangle 20">
            <a:extLst>
              <a:ext uri="{FF2B5EF4-FFF2-40B4-BE49-F238E27FC236}">
                <a16:creationId xmlns:a16="http://schemas.microsoft.com/office/drawing/2014/main" id="{9D1A6A8E-FCB5-3C48-8677-3AB8988E94C2}"/>
              </a:ext>
            </a:extLst>
          </p:cNvPr>
          <p:cNvSpPr/>
          <p:nvPr/>
        </p:nvSpPr>
        <p:spPr>
          <a:xfrm>
            <a:off x="9269000" y="395263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039448F9-F5C6-3645-A686-A7ED012AB46F}"/>
              </a:ext>
            </a:extLst>
          </p:cNvPr>
          <p:cNvPicPr>
            <a:picLocks noChangeAspect="1"/>
          </p:cNvPicPr>
          <p:nvPr/>
        </p:nvPicPr>
        <p:blipFill rotWithShape="1">
          <a:blip r:embed="rId5"/>
          <a:srcRect/>
          <a:stretch/>
        </p:blipFill>
        <p:spPr>
          <a:xfrm>
            <a:off x="9355602" y="4295445"/>
            <a:ext cx="2428747" cy="1525753"/>
          </a:xfrm>
          <a:prstGeom prst="rect">
            <a:avLst/>
          </a:prstGeom>
        </p:spPr>
      </p:pic>
      <p:graphicFrame>
        <p:nvGraphicFramePr>
          <p:cNvPr id="33" name="Diagram 32">
            <a:extLst>
              <a:ext uri="{FF2B5EF4-FFF2-40B4-BE49-F238E27FC236}">
                <a16:creationId xmlns:a16="http://schemas.microsoft.com/office/drawing/2014/main" id="{69A762FE-4529-824D-8AD7-908D8E56E43F}"/>
              </a:ext>
            </a:extLst>
          </p:cNvPr>
          <p:cNvGraphicFramePr/>
          <p:nvPr/>
        </p:nvGraphicFramePr>
        <p:xfrm>
          <a:off x="164219" y="1805243"/>
          <a:ext cx="11620129" cy="15087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38377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0" y="277203"/>
            <a:ext cx="11511389" cy="689952"/>
          </a:xfrm>
        </p:spPr>
        <p:txBody>
          <a:bodyPr>
            <a:normAutofit fontScale="90000"/>
          </a:bodyPr>
          <a:lstStyle/>
          <a:p>
            <a:r>
              <a:rPr lang="en-US" dirty="0"/>
              <a:t>Camera Rotation: Roll, Pitch, and Yaw </a:t>
            </a:r>
          </a:p>
        </p:txBody>
      </p:sp>
      <p:pic>
        <p:nvPicPr>
          <p:cNvPr id="5" name="Picture 4" descr="A bed in a room&#10;&#10;Description automatically generated with low confidence">
            <a:extLst>
              <a:ext uri="{FF2B5EF4-FFF2-40B4-BE49-F238E27FC236}">
                <a16:creationId xmlns:a16="http://schemas.microsoft.com/office/drawing/2014/main" id="{108280CB-ED38-8948-BD43-1C399C341E79}"/>
              </a:ext>
            </a:extLst>
          </p:cNvPr>
          <p:cNvPicPr>
            <a:picLocks noChangeAspect="1"/>
          </p:cNvPicPr>
          <p:nvPr/>
        </p:nvPicPr>
        <p:blipFill>
          <a:blip r:embed="rId3"/>
          <a:stretch>
            <a:fillRect/>
          </a:stretch>
        </p:blipFill>
        <p:spPr>
          <a:xfrm>
            <a:off x="5230755" y="1191491"/>
            <a:ext cx="6521213" cy="4734579"/>
          </a:xfrm>
          <a:prstGeom prst="rect">
            <a:avLst/>
          </a:prstGeom>
        </p:spPr>
      </p:pic>
      <p:sp>
        <p:nvSpPr>
          <p:cNvPr id="8" name="TextBox 7">
            <a:extLst>
              <a:ext uri="{FF2B5EF4-FFF2-40B4-BE49-F238E27FC236}">
                <a16:creationId xmlns:a16="http://schemas.microsoft.com/office/drawing/2014/main" id="{2CC4800F-D10D-3A4F-A867-0942A72DA057}"/>
              </a:ext>
            </a:extLst>
          </p:cNvPr>
          <p:cNvSpPr txBox="1"/>
          <p:nvPr/>
        </p:nvSpPr>
        <p:spPr>
          <a:xfrm>
            <a:off x="345830" y="5556738"/>
            <a:ext cx="3733801" cy="369332"/>
          </a:xfrm>
          <a:prstGeom prst="rect">
            <a:avLst/>
          </a:prstGeom>
          <a:noFill/>
        </p:spPr>
        <p:txBody>
          <a:bodyPr wrap="square" rtlCol="0">
            <a:spAutoFit/>
          </a:bodyPr>
          <a:lstStyle/>
          <a:p>
            <a:endParaRPr lang="en-US" dirty="0"/>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4"/>
          <a:stretch>
            <a:fillRect/>
          </a:stretch>
        </p:blipFill>
        <p:spPr>
          <a:xfrm>
            <a:off x="345830" y="1810238"/>
            <a:ext cx="4152900" cy="3746500"/>
          </a:xfrm>
          <a:prstGeom prst="rect">
            <a:avLst/>
          </a:prstGeom>
        </p:spPr>
      </p:pic>
      <p:sp>
        <p:nvSpPr>
          <p:cNvPr id="3" name="TextBox 2">
            <a:extLst>
              <a:ext uri="{FF2B5EF4-FFF2-40B4-BE49-F238E27FC236}">
                <a16:creationId xmlns:a16="http://schemas.microsoft.com/office/drawing/2014/main" id="{CE34FD7F-4864-BA4D-849C-A160BCC8BB79}"/>
              </a:ext>
            </a:extLst>
          </p:cNvPr>
          <p:cNvSpPr txBox="1"/>
          <p:nvPr/>
        </p:nvSpPr>
        <p:spPr>
          <a:xfrm>
            <a:off x="5230755" y="6150406"/>
            <a:ext cx="3944815" cy="369332"/>
          </a:xfrm>
          <a:prstGeom prst="rect">
            <a:avLst/>
          </a:prstGeom>
          <a:noFill/>
        </p:spPr>
        <p:txBody>
          <a:bodyPr wrap="square" rtlCol="0">
            <a:spAutoFit/>
          </a:bodyPr>
          <a:lstStyle/>
          <a:p>
            <a:r>
              <a:rPr lang="en-US" dirty="0"/>
              <a:t>Significant roll rotation </a:t>
            </a:r>
          </a:p>
        </p:txBody>
      </p:sp>
    </p:spTree>
    <p:extLst>
      <p:ext uri="{BB962C8B-B14F-4D97-AF65-F5344CB8AC3E}">
        <p14:creationId xmlns:p14="http://schemas.microsoft.com/office/powerpoint/2010/main" val="963126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1" y="277203"/>
            <a:ext cx="10515600" cy="689952"/>
          </a:xfrm>
        </p:spPr>
        <p:txBody>
          <a:bodyPr>
            <a:normAutofit fontScale="90000"/>
          </a:bodyPr>
          <a:lstStyle/>
          <a:p>
            <a:r>
              <a:rPr lang="en-US" dirty="0"/>
              <a:t>Camera Rotation: Roll, Pitch, and Yaw </a:t>
            </a:r>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3"/>
          <a:stretch>
            <a:fillRect/>
          </a:stretch>
        </p:blipFill>
        <p:spPr>
          <a:xfrm>
            <a:off x="345830" y="1810238"/>
            <a:ext cx="4152900" cy="3746500"/>
          </a:xfrm>
          <a:prstGeom prst="rect">
            <a:avLst/>
          </a:prstGeom>
        </p:spPr>
      </p:pic>
      <p:pic>
        <p:nvPicPr>
          <p:cNvPr id="8" name="Picture 7" descr="A group of chairs in a room&#10;&#10;Description automatically generated with medium confidence">
            <a:extLst>
              <a:ext uri="{FF2B5EF4-FFF2-40B4-BE49-F238E27FC236}">
                <a16:creationId xmlns:a16="http://schemas.microsoft.com/office/drawing/2014/main" id="{CCA42046-22FB-2C47-A507-FD4F15C6EC48}"/>
              </a:ext>
            </a:extLst>
          </p:cNvPr>
          <p:cNvPicPr>
            <a:picLocks noChangeAspect="1"/>
          </p:cNvPicPr>
          <p:nvPr/>
        </p:nvPicPr>
        <p:blipFill>
          <a:blip r:embed="rId4"/>
          <a:stretch>
            <a:fillRect/>
          </a:stretch>
        </p:blipFill>
        <p:spPr>
          <a:xfrm>
            <a:off x="5230755" y="1191491"/>
            <a:ext cx="6521213" cy="4734579"/>
          </a:xfrm>
          <a:prstGeom prst="rect">
            <a:avLst/>
          </a:prstGeom>
        </p:spPr>
      </p:pic>
      <p:sp>
        <p:nvSpPr>
          <p:cNvPr id="9" name="TextBox 8">
            <a:extLst>
              <a:ext uri="{FF2B5EF4-FFF2-40B4-BE49-F238E27FC236}">
                <a16:creationId xmlns:a16="http://schemas.microsoft.com/office/drawing/2014/main" id="{971BF302-7843-2544-9E8F-B47A8E98E982}"/>
              </a:ext>
            </a:extLst>
          </p:cNvPr>
          <p:cNvSpPr txBox="1"/>
          <p:nvPr/>
        </p:nvSpPr>
        <p:spPr>
          <a:xfrm>
            <a:off x="5230755" y="6150406"/>
            <a:ext cx="3944815" cy="369332"/>
          </a:xfrm>
          <a:prstGeom prst="rect">
            <a:avLst/>
          </a:prstGeom>
          <a:noFill/>
        </p:spPr>
        <p:txBody>
          <a:bodyPr wrap="square" rtlCol="0">
            <a:spAutoFit/>
          </a:bodyPr>
          <a:lstStyle/>
          <a:p>
            <a:r>
              <a:rPr lang="en-US" dirty="0"/>
              <a:t>Significant pitch rotation </a:t>
            </a:r>
          </a:p>
        </p:txBody>
      </p:sp>
    </p:spTree>
    <p:extLst>
      <p:ext uri="{BB962C8B-B14F-4D97-AF65-F5344CB8AC3E}">
        <p14:creationId xmlns:p14="http://schemas.microsoft.com/office/powerpoint/2010/main" val="4263734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EB5D-26E7-8A49-BCD6-BED2A3B27B93}"/>
              </a:ext>
            </a:extLst>
          </p:cNvPr>
          <p:cNvSpPr>
            <a:spLocks noGrp="1"/>
          </p:cNvSpPr>
          <p:nvPr>
            <p:ph type="title"/>
          </p:nvPr>
        </p:nvSpPr>
        <p:spPr>
          <a:xfrm>
            <a:off x="838200" y="365126"/>
            <a:ext cx="10515600" cy="637198"/>
          </a:xfrm>
        </p:spPr>
        <p:txBody>
          <a:bodyPr>
            <a:normAutofit fontScale="90000"/>
          </a:bodyPr>
          <a:lstStyle/>
          <a:p>
            <a:r>
              <a:rPr lang="en-US" dirty="0"/>
              <a:t>Large Decrease in Error Across Viewing Durations</a:t>
            </a:r>
          </a:p>
        </p:txBody>
      </p:sp>
      <p:pic>
        <p:nvPicPr>
          <p:cNvPr id="5122" name="Picture 2">
            <a:extLst>
              <a:ext uri="{FF2B5EF4-FFF2-40B4-BE49-F238E27FC236}">
                <a16:creationId xmlns:a16="http://schemas.microsoft.com/office/drawing/2014/main" id="{383179F3-85D4-2E43-B80B-4A3B20810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958" y="1002324"/>
            <a:ext cx="7828084" cy="568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266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0DB3-B464-B240-BAAD-C1F113D55C9C}"/>
              </a:ext>
            </a:extLst>
          </p:cNvPr>
          <p:cNvSpPr>
            <a:spLocks noGrp="1"/>
          </p:cNvSpPr>
          <p:nvPr>
            <p:ph type="title"/>
          </p:nvPr>
        </p:nvSpPr>
        <p:spPr>
          <a:xfrm>
            <a:off x="145143" y="67408"/>
            <a:ext cx="11208657" cy="672367"/>
          </a:xfrm>
        </p:spPr>
        <p:txBody>
          <a:bodyPr>
            <a:normAutofit fontScale="90000"/>
          </a:bodyPr>
          <a:lstStyle/>
          <a:p>
            <a:r>
              <a:rPr lang="en-US" dirty="0"/>
              <a:t>Consistent Overestimation Across Viewing Durations</a:t>
            </a:r>
          </a:p>
        </p:txBody>
      </p:sp>
      <p:pic>
        <p:nvPicPr>
          <p:cNvPr id="6146" name="Picture 2">
            <a:extLst>
              <a:ext uri="{FF2B5EF4-FFF2-40B4-BE49-F238E27FC236}">
                <a16:creationId xmlns:a16="http://schemas.microsoft.com/office/drawing/2014/main" id="{6E00CF9F-0CD4-414D-8AF8-4B5A8E7E8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871238"/>
            <a:ext cx="79248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975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59020"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3697390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446A6160-B08E-E64B-B41B-377B12D19AC5}"/>
              </a:ext>
            </a:extLst>
          </p:cNvPr>
          <p:cNvPicPr>
            <a:picLocks noChangeAspect="1"/>
          </p:cNvPicPr>
          <p:nvPr/>
        </p:nvPicPr>
        <p:blipFill>
          <a:blip r:embed="rId2"/>
          <a:stretch>
            <a:fillRect/>
          </a:stretch>
        </p:blipFill>
        <p:spPr>
          <a:xfrm>
            <a:off x="1492250" y="565150"/>
            <a:ext cx="9207500" cy="5727700"/>
          </a:xfrm>
          <a:prstGeom prst="rect">
            <a:avLst/>
          </a:prstGeom>
        </p:spPr>
      </p:pic>
    </p:spTree>
    <p:extLst>
      <p:ext uri="{BB962C8B-B14F-4D97-AF65-F5344CB8AC3E}">
        <p14:creationId xmlns:p14="http://schemas.microsoft.com/office/powerpoint/2010/main" val="2251684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946F-1F4B-B748-B798-84CABB0B22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D821B1-2363-F64B-992A-16B7DDD1B7F8}"/>
              </a:ext>
            </a:extLst>
          </p:cNvPr>
          <p:cNvSpPr>
            <a:spLocks noGrp="1"/>
          </p:cNvSpPr>
          <p:nvPr>
            <p:ph idx="1"/>
          </p:nvPr>
        </p:nvSpPr>
        <p:spPr/>
        <p:txBody>
          <a:bodyPr/>
          <a:lstStyle/>
          <a:p>
            <a:endParaRPr lang="en-US"/>
          </a:p>
        </p:txBody>
      </p:sp>
      <p:pic>
        <p:nvPicPr>
          <p:cNvPr id="4" name="Content Placeholder 4" descr="Chart, scatter chart&#10;&#10;Description automatically generated">
            <a:extLst>
              <a:ext uri="{FF2B5EF4-FFF2-40B4-BE49-F238E27FC236}">
                <a16:creationId xmlns:a16="http://schemas.microsoft.com/office/drawing/2014/main" id="{EF899CDA-5E74-0A4C-B6AC-EAF7D87BCE8A}"/>
              </a:ext>
            </a:extLst>
          </p:cNvPr>
          <p:cNvPicPr>
            <a:picLocks noChangeAspect="1"/>
          </p:cNvPicPr>
          <p:nvPr/>
        </p:nvPicPr>
        <p:blipFill>
          <a:blip r:embed="rId2"/>
          <a:stretch>
            <a:fillRect/>
          </a:stretch>
        </p:blipFill>
        <p:spPr>
          <a:xfrm>
            <a:off x="1517900" y="365124"/>
            <a:ext cx="9283329" cy="6298911"/>
          </a:xfrm>
          <a:prstGeom prst="rect">
            <a:avLst/>
          </a:prstGeom>
        </p:spPr>
      </p:pic>
    </p:spTree>
    <p:extLst>
      <p:ext uri="{BB962C8B-B14F-4D97-AF65-F5344CB8AC3E}">
        <p14:creationId xmlns:p14="http://schemas.microsoft.com/office/powerpoint/2010/main" val="2581402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05544BD6-D36F-8044-AAEE-A9EB85995FAB}"/>
              </a:ext>
            </a:extLst>
          </p:cNvPr>
          <p:cNvPicPr>
            <a:picLocks noGrp="1" noChangeAspect="1"/>
          </p:cNvPicPr>
          <p:nvPr>
            <p:ph idx="1"/>
          </p:nvPr>
        </p:nvPicPr>
        <p:blipFill>
          <a:blip r:embed="rId2"/>
          <a:stretch>
            <a:fillRect/>
          </a:stretch>
        </p:blipFill>
        <p:spPr>
          <a:xfrm>
            <a:off x="1106618" y="427469"/>
            <a:ext cx="9159600" cy="6196599"/>
          </a:xfrm>
        </p:spPr>
      </p:pic>
    </p:spTree>
    <p:extLst>
      <p:ext uri="{BB962C8B-B14F-4D97-AF65-F5344CB8AC3E}">
        <p14:creationId xmlns:p14="http://schemas.microsoft.com/office/powerpoint/2010/main" val="1237278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108437" y="203146"/>
            <a:ext cx="11975123" cy="780441"/>
          </a:xfrm>
        </p:spPr>
        <p:txBody>
          <a:bodyPr>
            <a:normAutofit/>
          </a:bodyPr>
          <a:lstStyle/>
          <a:p>
            <a:r>
              <a:rPr lang="en-US" dirty="0"/>
              <a:t>Individual Image: Role of Duration</a:t>
            </a:r>
          </a:p>
        </p:txBody>
      </p:sp>
      <p:pic>
        <p:nvPicPr>
          <p:cNvPr id="5" name="Content Placeholder 4" descr="Chart, scatter chart&#10;&#10;Description automatically generated">
            <a:extLst>
              <a:ext uri="{FF2B5EF4-FFF2-40B4-BE49-F238E27FC236}">
                <a16:creationId xmlns:a16="http://schemas.microsoft.com/office/drawing/2014/main" id="{2FAA9433-2E92-D44E-98E0-AE9548FDB053}"/>
              </a:ext>
            </a:extLst>
          </p:cNvPr>
          <p:cNvPicPr>
            <a:picLocks noGrp="1" noChangeAspect="1"/>
          </p:cNvPicPr>
          <p:nvPr>
            <p:ph idx="1"/>
          </p:nvPr>
        </p:nvPicPr>
        <p:blipFill>
          <a:blip r:embed="rId3"/>
          <a:stretch>
            <a:fillRect/>
          </a:stretch>
        </p:blipFill>
        <p:spPr>
          <a:xfrm>
            <a:off x="1754320" y="996462"/>
            <a:ext cx="8364042" cy="5658392"/>
          </a:xfrm>
        </p:spPr>
      </p:pic>
    </p:spTree>
    <p:extLst>
      <p:ext uri="{BB962C8B-B14F-4D97-AF65-F5344CB8AC3E}">
        <p14:creationId xmlns:p14="http://schemas.microsoft.com/office/powerpoint/2010/main" val="2496321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422A-B0F8-634A-9FF6-CC76F5379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F44695-1DC4-434F-9FC0-4EE7F232F9D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379902-657E-A548-83B8-960ABCF75920}"/>
              </a:ext>
            </a:extLst>
          </p:cNvPr>
          <p:cNvPicPr>
            <a:picLocks noChangeAspect="1"/>
          </p:cNvPicPr>
          <p:nvPr/>
        </p:nvPicPr>
        <p:blipFill>
          <a:blip r:embed="rId2"/>
          <a:stretch>
            <a:fillRect/>
          </a:stretch>
        </p:blipFill>
        <p:spPr>
          <a:xfrm>
            <a:off x="988686" y="681037"/>
            <a:ext cx="8890000" cy="5461000"/>
          </a:xfrm>
          <a:prstGeom prst="rect">
            <a:avLst/>
          </a:prstGeom>
        </p:spPr>
      </p:pic>
    </p:spTree>
    <p:extLst>
      <p:ext uri="{BB962C8B-B14F-4D97-AF65-F5344CB8AC3E}">
        <p14:creationId xmlns:p14="http://schemas.microsoft.com/office/powerpoint/2010/main" val="9760629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10492" y="240816"/>
            <a:ext cx="10515600" cy="1144639"/>
          </a:xfrm>
        </p:spPr>
        <p:txBody>
          <a:bodyPr>
            <a:normAutofit/>
          </a:bodyPr>
          <a:lstStyle/>
          <a:p>
            <a:r>
              <a:rPr lang="en-US" dirty="0"/>
              <a:t>Ground Truth Depth Cue Coding </a:t>
            </a:r>
          </a:p>
        </p:txBody>
      </p:sp>
      <p:sp>
        <p:nvSpPr>
          <p:cNvPr id="12" name="TextBox 11">
            <a:extLst>
              <a:ext uri="{FF2B5EF4-FFF2-40B4-BE49-F238E27FC236}">
                <a16:creationId xmlns:a16="http://schemas.microsoft.com/office/drawing/2014/main" id="{7AC744B8-9182-DB4A-9B13-0914B6D3C258}"/>
              </a:ext>
            </a:extLst>
          </p:cNvPr>
          <p:cNvSpPr txBox="1"/>
          <p:nvPr/>
        </p:nvSpPr>
        <p:spPr>
          <a:xfrm>
            <a:off x="810492" y="1294625"/>
            <a:ext cx="10633364" cy="2031325"/>
          </a:xfrm>
          <a:prstGeom prst="rect">
            <a:avLst/>
          </a:prstGeom>
          <a:noFill/>
        </p:spPr>
        <p:txBody>
          <a:bodyPr wrap="square" rtlCol="0">
            <a:spAutoFit/>
          </a:bodyPr>
          <a:lstStyle/>
          <a:p>
            <a:r>
              <a:rPr lang="en-US" dirty="0"/>
              <a:t>Visible Ground Plane: Script that calculates percentage of ground plane in a scene using object segmentation </a:t>
            </a:r>
          </a:p>
          <a:p>
            <a:endParaRPr lang="en-US" dirty="0"/>
          </a:p>
          <a:p>
            <a:r>
              <a:rPr lang="en-US" dirty="0"/>
              <a:t>Angular Declination: Trigonometric solution using eye height and object segmentation</a:t>
            </a:r>
          </a:p>
          <a:p>
            <a:br>
              <a:rPr lang="en-US" dirty="0"/>
            </a:br>
            <a:r>
              <a:rPr lang="en-US" dirty="0"/>
              <a:t>Familiar Size: Calculate clutter score of objects in the scene  </a:t>
            </a:r>
          </a:p>
          <a:p>
            <a:endParaRPr lang="en-US" dirty="0"/>
          </a:p>
          <a:p>
            <a:r>
              <a:rPr lang="en-US" dirty="0"/>
              <a:t>Linear Perspective: Extend object edges to determine vanishing point </a:t>
            </a:r>
            <a:r>
              <a:rPr lang="en-US" dirty="0">
                <a:sym typeface="Wingdings" pitchFamily="2" charset="2"/>
              </a:rPr>
              <a:t> Quantify degree of convergence </a:t>
            </a:r>
            <a:endParaRPr lang="en-US" dirty="0"/>
          </a:p>
        </p:txBody>
      </p:sp>
      <p:pic>
        <p:nvPicPr>
          <p:cNvPr id="14" name="Picture 13" descr="A dining room table&#10;&#10;Description automatically generated">
            <a:extLst>
              <a:ext uri="{FF2B5EF4-FFF2-40B4-BE49-F238E27FC236}">
                <a16:creationId xmlns:a16="http://schemas.microsoft.com/office/drawing/2014/main" id="{74FC3C40-B15B-D149-82D3-A3C019904B44}"/>
              </a:ext>
            </a:extLst>
          </p:cNvPr>
          <p:cNvPicPr>
            <a:picLocks noChangeAspect="1"/>
          </p:cNvPicPr>
          <p:nvPr/>
        </p:nvPicPr>
        <p:blipFill>
          <a:blip r:embed="rId4"/>
          <a:stretch>
            <a:fillRect/>
          </a:stretch>
        </p:blipFill>
        <p:spPr>
          <a:xfrm>
            <a:off x="4405747" y="4032078"/>
            <a:ext cx="3560617" cy="2585106"/>
          </a:xfrm>
          <a:prstGeom prst="rect">
            <a:avLst/>
          </a:prstGeom>
        </p:spPr>
      </p:pic>
      <p:pic>
        <p:nvPicPr>
          <p:cNvPr id="25" name="Picture 24" descr="A bed in a room&#10;&#10;Description automatically generated">
            <a:extLst>
              <a:ext uri="{FF2B5EF4-FFF2-40B4-BE49-F238E27FC236}">
                <a16:creationId xmlns:a16="http://schemas.microsoft.com/office/drawing/2014/main" id="{B992A269-6611-2144-AD94-881A9F9CEBC4}"/>
              </a:ext>
            </a:extLst>
          </p:cNvPr>
          <p:cNvPicPr>
            <a:picLocks noChangeAspect="1"/>
          </p:cNvPicPr>
          <p:nvPr/>
        </p:nvPicPr>
        <p:blipFill>
          <a:blip r:embed="rId5"/>
          <a:stretch>
            <a:fillRect/>
          </a:stretch>
        </p:blipFill>
        <p:spPr>
          <a:xfrm>
            <a:off x="8367263" y="4032078"/>
            <a:ext cx="3560617" cy="2585106"/>
          </a:xfrm>
          <a:prstGeom prst="rect">
            <a:avLst/>
          </a:prstGeom>
        </p:spPr>
      </p:pic>
      <p:pic>
        <p:nvPicPr>
          <p:cNvPr id="27" name="Picture 26" descr="A screen shot of a living room&#10;&#10;Description automatically generated">
            <a:extLst>
              <a:ext uri="{FF2B5EF4-FFF2-40B4-BE49-F238E27FC236}">
                <a16:creationId xmlns:a16="http://schemas.microsoft.com/office/drawing/2014/main" id="{31F08A9A-8C5E-4540-A989-82FDCF97D6EA}"/>
              </a:ext>
            </a:extLst>
          </p:cNvPr>
          <p:cNvPicPr>
            <a:picLocks noChangeAspect="1"/>
          </p:cNvPicPr>
          <p:nvPr/>
        </p:nvPicPr>
        <p:blipFill>
          <a:blip r:embed="rId6"/>
          <a:stretch>
            <a:fillRect/>
          </a:stretch>
        </p:blipFill>
        <p:spPr>
          <a:xfrm>
            <a:off x="444230" y="4032078"/>
            <a:ext cx="3560618" cy="2585106"/>
          </a:xfrm>
          <a:prstGeom prst="rect">
            <a:avLst/>
          </a:prstGeom>
        </p:spPr>
      </p:pic>
      <p:pic>
        <p:nvPicPr>
          <p:cNvPr id="29" name="Picture 28" descr="A large room&#10;&#10;Description automatically generated">
            <a:extLst>
              <a:ext uri="{FF2B5EF4-FFF2-40B4-BE49-F238E27FC236}">
                <a16:creationId xmlns:a16="http://schemas.microsoft.com/office/drawing/2014/main" id="{4267889B-70E1-6844-8838-8FE13B57F96B}"/>
              </a:ext>
            </a:extLst>
          </p:cNvPr>
          <p:cNvPicPr>
            <a:picLocks noChangeAspect="1"/>
          </p:cNvPicPr>
          <p:nvPr/>
        </p:nvPicPr>
        <p:blipFill>
          <a:blip r:embed="rId7"/>
          <a:stretch>
            <a:fillRect/>
          </a:stretch>
        </p:blipFill>
        <p:spPr>
          <a:xfrm>
            <a:off x="8367263" y="4032078"/>
            <a:ext cx="3560617" cy="2585106"/>
          </a:xfrm>
          <a:prstGeom prst="rect">
            <a:avLst/>
          </a:prstGeom>
        </p:spPr>
      </p:pic>
      <p:pic>
        <p:nvPicPr>
          <p:cNvPr id="31" name="Picture 30" descr="A screen shot of a living room&#10;&#10;Description automatically generated">
            <a:extLst>
              <a:ext uri="{FF2B5EF4-FFF2-40B4-BE49-F238E27FC236}">
                <a16:creationId xmlns:a16="http://schemas.microsoft.com/office/drawing/2014/main" id="{5C4F270F-3567-D74F-BC6D-C2D44C4ADFF0}"/>
              </a:ext>
            </a:extLst>
          </p:cNvPr>
          <p:cNvPicPr>
            <a:picLocks noChangeAspect="1"/>
          </p:cNvPicPr>
          <p:nvPr/>
        </p:nvPicPr>
        <p:blipFill>
          <a:blip r:embed="rId8"/>
          <a:stretch>
            <a:fillRect/>
          </a:stretch>
        </p:blipFill>
        <p:spPr>
          <a:xfrm>
            <a:off x="444230" y="4032078"/>
            <a:ext cx="3560618" cy="2585106"/>
          </a:xfrm>
          <a:prstGeom prst="rect">
            <a:avLst/>
          </a:prstGeom>
        </p:spPr>
      </p:pic>
      <p:pic>
        <p:nvPicPr>
          <p:cNvPr id="33" name="Picture 32" descr="A picture containing indoor, table, chair, room&#10;&#10;Description automatically generated">
            <a:extLst>
              <a:ext uri="{FF2B5EF4-FFF2-40B4-BE49-F238E27FC236}">
                <a16:creationId xmlns:a16="http://schemas.microsoft.com/office/drawing/2014/main" id="{7C0B86FA-5EE0-0D4F-9489-71B2A8BF7060}"/>
              </a:ext>
            </a:extLst>
          </p:cNvPr>
          <p:cNvPicPr>
            <a:picLocks noChangeAspect="1"/>
          </p:cNvPicPr>
          <p:nvPr/>
        </p:nvPicPr>
        <p:blipFill>
          <a:blip r:embed="rId9"/>
          <a:stretch>
            <a:fillRect/>
          </a:stretch>
        </p:blipFill>
        <p:spPr>
          <a:xfrm>
            <a:off x="4405747" y="4032078"/>
            <a:ext cx="3560618" cy="2585106"/>
          </a:xfrm>
          <a:prstGeom prst="rect">
            <a:avLst/>
          </a:prstGeom>
        </p:spPr>
      </p:pic>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37" name="TextBox 36">
            <a:extLst>
              <a:ext uri="{FF2B5EF4-FFF2-40B4-BE49-F238E27FC236}">
                <a16:creationId xmlns:a16="http://schemas.microsoft.com/office/drawing/2014/main" id="{3D75E07F-280D-C742-8168-0FFD9C54C6C2}"/>
              </a:ext>
            </a:extLst>
          </p:cNvPr>
          <p:cNvSpPr txBox="1"/>
          <p:nvPr/>
        </p:nvSpPr>
        <p:spPr>
          <a:xfrm>
            <a:off x="378914" y="3575957"/>
            <a:ext cx="4666613" cy="646331"/>
          </a:xfrm>
          <a:prstGeom prst="rect">
            <a:avLst/>
          </a:prstGeom>
          <a:noFill/>
        </p:spPr>
        <p:txBody>
          <a:bodyPr wrap="square" rtlCol="0">
            <a:spAutoFit/>
          </a:bodyPr>
          <a:lstStyle/>
          <a:p>
            <a:r>
              <a:rPr lang="en-US" b="1" dirty="0"/>
              <a:t>Stimuli: </a:t>
            </a:r>
            <a:r>
              <a:rPr lang="en-US" dirty="0"/>
              <a:t>Scenes from the SUN database </a:t>
            </a:r>
          </a:p>
          <a:p>
            <a:endParaRPr lang="en-US" dirty="0"/>
          </a:p>
        </p:txBody>
      </p:sp>
    </p:spTree>
    <p:custDataLst>
      <p:tags r:id="rId1"/>
    </p:custDataLst>
    <p:extLst>
      <p:ext uri="{BB962C8B-B14F-4D97-AF65-F5344CB8AC3E}">
        <p14:creationId xmlns:p14="http://schemas.microsoft.com/office/powerpoint/2010/main" val="409390767"/>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2EFF8-28FC-3F44-801C-687DB2DBE48C}"/>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2253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3394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3" name="Rectangle 52">
            <a:extLst>
              <a:ext uri="{FF2B5EF4-FFF2-40B4-BE49-F238E27FC236}">
                <a16:creationId xmlns:a16="http://schemas.microsoft.com/office/drawing/2014/main" id="{78DCBE73-F51F-4D4F-A996-FAC68785389D}"/>
              </a:ext>
            </a:extLst>
          </p:cNvPr>
          <p:cNvSpPr/>
          <p:nvPr/>
        </p:nvSpPr>
        <p:spPr>
          <a:xfrm>
            <a:off x="6007451" y="3999225"/>
            <a:ext cx="5811136"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07878E4-018C-5044-AF40-D5D003E98582}"/>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44" name="Rectangle 43">
            <a:extLst>
              <a:ext uri="{FF2B5EF4-FFF2-40B4-BE49-F238E27FC236}">
                <a16:creationId xmlns:a16="http://schemas.microsoft.com/office/drawing/2014/main" id="{A6E7A33F-30E7-254B-897C-C59122ABA351}"/>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1" name="Rectangle 50">
            <a:extLst>
              <a:ext uri="{FF2B5EF4-FFF2-40B4-BE49-F238E27FC236}">
                <a16:creationId xmlns:a16="http://schemas.microsoft.com/office/drawing/2014/main" id="{29078F21-EADE-784A-AD45-84F1E5401927}"/>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172725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36" grpId="0" animBg="1"/>
      <p:bldP spid="37" grpId="0" animBg="1"/>
      <p:bldP spid="38" grpId="0" animBg="1"/>
      <p:bldP spid="39" grpId="0" animBg="1"/>
      <p:bldP spid="40" grpId="0" animBg="1"/>
      <p:bldP spid="41" grpId="0"/>
      <p:bldP spid="43" grpId="0"/>
      <p:bldP spid="45" grpId="0"/>
      <p:bldP spid="46" grpId="0"/>
      <p:bldP spid="47" grpId="0" animBg="1"/>
      <p:bldP spid="48" grpId="0" animBg="1"/>
      <p:bldP spid="49" grpId="0"/>
      <p:bldP spid="50" grpId="0"/>
      <p:bldP spid="52" grpId="0"/>
      <p:bldP spid="5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3" name="Rectangle 2">
            <a:extLst>
              <a:ext uri="{FF2B5EF4-FFF2-40B4-BE49-F238E27FC236}">
                <a16:creationId xmlns:a16="http://schemas.microsoft.com/office/drawing/2014/main" id="{8FA65BC3-DC3A-F940-98CB-446789ACBB92}"/>
              </a:ext>
            </a:extLst>
          </p:cNvPr>
          <p:cNvSpPr/>
          <p:nvPr/>
        </p:nvSpPr>
        <p:spPr>
          <a:xfrm>
            <a:off x="9157175" y="3999225"/>
            <a:ext cx="2661412"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DBBAFEE6-8509-EB4D-9DEA-69098D40270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DBDD728B-0C22-1244-99B3-184D018441D9}"/>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
        <p:nvSpPr>
          <p:cNvPr id="51" name="Rectangle 50">
            <a:extLst>
              <a:ext uri="{FF2B5EF4-FFF2-40B4-BE49-F238E27FC236}">
                <a16:creationId xmlns:a16="http://schemas.microsoft.com/office/drawing/2014/main" id="{D893441C-1215-924B-9BEF-497EEBB73F87}"/>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3" name="Rectangle 52">
            <a:extLst>
              <a:ext uri="{FF2B5EF4-FFF2-40B4-BE49-F238E27FC236}">
                <a16:creationId xmlns:a16="http://schemas.microsoft.com/office/drawing/2014/main" id="{B38F9767-D49C-C44C-8477-5C7BABD78314}"/>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4" name="Rectangle 53">
            <a:extLst>
              <a:ext uri="{FF2B5EF4-FFF2-40B4-BE49-F238E27FC236}">
                <a16:creationId xmlns:a16="http://schemas.microsoft.com/office/drawing/2014/main" id="{294939EE-5CBF-144A-B056-12F60D3C3924}"/>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6832492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691765" y="1671172"/>
            <a:ext cx="1466511"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83068" y="5890630"/>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1369" y="4424437"/>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44" name="Rectangle 43">
            <a:extLst>
              <a:ext uri="{FF2B5EF4-FFF2-40B4-BE49-F238E27FC236}">
                <a16:creationId xmlns:a16="http://schemas.microsoft.com/office/drawing/2014/main" id="{BD0DDBE3-9855-8542-9F1B-ED24364E9F80}"/>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1" name="Rectangle 50">
            <a:extLst>
              <a:ext uri="{FF2B5EF4-FFF2-40B4-BE49-F238E27FC236}">
                <a16:creationId xmlns:a16="http://schemas.microsoft.com/office/drawing/2014/main" id="{2643E3E8-0731-6343-8E48-0D91C569054A}"/>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3" name="Rectangle 52">
            <a:extLst>
              <a:ext uri="{FF2B5EF4-FFF2-40B4-BE49-F238E27FC236}">
                <a16:creationId xmlns:a16="http://schemas.microsoft.com/office/drawing/2014/main" id="{E62876CE-D908-0941-9287-C59EA6242292}"/>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54" name="Title 1">
            <a:extLst>
              <a:ext uri="{FF2B5EF4-FFF2-40B4-BE49-F238E27FC236}">
                <a16:creationId xmlns:a16="http://schemas.microsoft.com/office/drawing/2014/main" id="{65B738BA-EF33-B343-85C4-F34EA94378B4}"/>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Tree>
    <p:extLst>
      <p:ext uri="{BB962C8B-B14F-4D97-AF65-F5344CB8AC3E}">
        <p14:creationId xmlns:p14="http://schemas.microsoft.com/office/powerpoint/2010/main" val="2184205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9929811" y="3335910"/>
            <a:ext cx="914401" cy="8715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05111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830730A-B005-154E-B365-ECD404A44B7C}"/>
              </a:ext>
            </a:extLst>
          </p:cNvPr>
          <p:cNvSpPr/>
          <p:nvPr/>
        </p:nvSpPr>
        <p:spPr>
          <a:xfrm>
            <a:off x="2923307"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242451" y="434492"/>
            <a:ext cx="10515600" cy="1144639"/>
          </a:xfrm>
        </p:spPr>
        <p:txBody>
          <a:bodyPr>
            <a:normAutofit/>
          </a:bodyPr>
          <a:lstStyle/>
          <a:p>
            <a:r>
              <a:rPr lang="en-US" dirty="0"/>
              <a:t>Duration manipulation on depth judgements</a:t>
            </a:r>
          </a:p>
        </p:txBody>
      </p:sp>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Sensitivity to depth across duration</a:t>
            </a:r>
          </a:p>
        </p:txBody>
      </p:sp>
      <p:sp>
        <p:nvSpPr>
          <p:cNvPr id="5" name="Rectangle 4">
            <a:extLst>
              <a:ext uri="{FF2B5EF4-FFF2-40B4-BE49-F238E27FC236}">
                <a16:creationId xmlns:a16="http://schemas.microsoft.com/office/drawing/2014/main" id="{43E77413-C4A2-ED49-9DE2-E61BE36D8054}"/>
              </a:ext>
            </a:extLst>
          </p:cNvPr>
          <p:cNvSpPr/>
          <p:nvPr/>
        </p:nvSpPr>
        <p:spPr>
          <a:xfrm>
            <a:off x="207819"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7" name="Picture 6" descr="A picture containing indoor, chair, table, library&#10;&#10;Description automatically generated">
            <a:extLst>
              <a:ext uri="{FF2B5EF4-FFF2-40B4-BE49-F238E27FC236}">
                <a16:creationId xmlns:a16="http://schemas.microsoft.com/office/drawing/2014/main" id="{EA478733-FC78-204C-9A6C-34239EADA7B1}"/>
              </a:ext>
            </a:extLst>
          </p:cNvPr>
          <p:cNvPicPr>
            <a:picLocks noChangeAspect="1"/>
          </p:cNvPicPr>
          <p:nvPr/>
        </p:nvPicPr>
        <p:blipFill>
          <a:blip r:embed="rId4"/>
          <a:stretch>
            <a:fillRect/>
          </a:stretch>
        </p:blipFill>
        <p:spPr>
          <a:xfrm>
            <a:off x="3098534" y="1898075"/>
            <a:ext cx="2244442" cy="1640609"/>
          </a:xfrm>
          <a:prstGeom prst="rect">
            <a:avLst/>
          </a:prstGeom>
        </p:spPr>
      </p:pic>
      <p:sp>
        <p:nvSpPr>
          <p:cNvPr id="10" name="TextBox 9">
            <a:extLst>
              <a:ext uri="{FF2B5EF4-FFF2-40B4-BE49-F238E27FC236}">
                <a16:creationId xmlns:a16="http://schemas.microsoft.com/office/drawing/2014/main" id="{19ED0DA6-73E2-2E4B-8E52-D4B0541409B7}"/>
              </a:ext>
            </a:extLst>
          </p:cNvPr>
          <p:cNvSpPr txBox="1"/>
          <p:nvPr/>
        </p:nvSpPr>
        <p:spPr>
          <a:xfrm>
            <a:off x="1094509" y="3857628"/>
            <a:ext cx="1039091" cy="369332"/>
          </a:xfrm>
          <a:prstGeom prst="rect">
            <a:avLst/>
          </a:prstGeom>
          <a:noFill/>
        </p:spPr>
        <p:txBody>
          <a:bodyPr wrap="square" rtlCol="0">
            <a:spAutoFit/>
          </a:bodyPr>
          <a:lstStyle/>
          <a:p>
            <a:r>
              <a:rPr lang="en-US" dirty="0"/>
              <a:t>500 ms</a:t>
            </a:r>
          </a:p>
        </p:txBody>
      </p:sp>
      <p:sp>
        <p:nvSpPr>
          <p:cNvPr id="26" name="TextBox 25">
            <a:extLst>
              <a:ext uri="{FF2B5EF4-FFF2-40B4-BE49-F238E27FC236}">
                <a16:creationId xmlns:a16="http://schemas.microsoft.com/office/drawing/2014/main" id="{774188B0-3C71-C143-A2AC-70513A948ADC}"/>
              </a:ext>
            </a:extLst>
          </p:cNvPr>
          <p:cNvSpPr txBox="1"/>
          <p:nvPr/>
        </p:nvSpPr>
        <p:spPr>
          <a:xfrm>
            <a:off x="3098534" y="3857628"/>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28" name="TextBox 27">
            <a:extLst>
              <a:ext uri="{FF2B5EF4-FFF2-40B4-BE49-F238E27FC236}">
                <a16:creationId xmlns:a16="http://schemas.microsoft.com/office/drawing/2014/main" id="{9A33693A-D5CF-E343-9594-234B52386C52}"/>
              </a:ext>
            </a:extLst>
          </p:cNvPr>
          <p:cNvSpPr txBox="1"/>
          <p:nvPr/>
        </p:nvSpPr>
        <p:spPr>
          <a:xfrm>
            <a:off x="6258791" y="3857628"/>
            <a:ext cx="1039091" cy="369332"/>
          </a:xfrm>
          <a:prstGeom prst="rect">
            <a:avLst/>
          </a:prstGeom>
          <a:noFill/>
        </p:spPr>
        <p:txBody>
          <a:bodyPr wrap="square" rtlCol="0">
            <a:spAutoFit/>
          </a:bodyPr>
          <a:lstStyle/>
          <a:p>
            <a:r>
              <a:rPr lang="en-US" dirty="0"/>
              <a:t>500 ms</a:t>
            </a:r>
          </a:p>
        </p:txBody>
      </p:sp>
      <p:sp>
        <p:nvSpPr>
          <p:cNvPr id="37" name="Rectangle 36">
            <a:extLst>
              <a:ext uri="{FF2B5EF4-FFF2-40B4-BE49-F238E27FC236}">
                <a16:creationId xmlns:a16="http://schemas.microsoft.com/office/drawing/2014/main" id="{979DC9F3-9AD7-4E41-8EE5-6E1430878454}"/>
              </a:ext>
            </a:extLst>
          </p:cNvPr>
          <p:cNvSpPr/>
          <p:nvPr/>
        </p:nvSpPr>
        <p:spPr>
          <a:xfrm>
            <a:off x="5635330" y="1689679"/>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sp>
        <p:nvSpPr>
          <p:cNvPr id="38" name="Rectangle 37">
            <a:extLst>
              <a:ext uri="{FF2B5EF4-FFF2-40B4-BE49-F238E27FC236}">
                <a16:creationId xmlns:a16="http://schemas.microsoft.com/office/drawing/2014/main" id="{630411D4-0917-D647-87F9-944414DEA9B5}"/>
              </a:ext>
            </a:extLst>
          </p:cNvPr>
          <p:cNvSpPr/>
          <p:nvPr/>
        </p:nvSpPr>
        <p:spPr>
          <a:xfrm>
            <a:off x="8485897" y="1670123"/>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ED2F94-E00E-5B48-BDCA-8A1BC8D3C911}"/>
              </a:ext>
            </a:extLst>
          </p:cNvPr>
          <p:cNvPicPr>
            <a:picLocks noChangeAspect="1"/>
          </p:cNvPicPr>
          <p:nvPr/>
        </p:nvPicPr>
        <p:blipFill rotWithShape="1">
          <a:blip r:embed="rId5"/>
          <a:srcRect/>
          <a:stretch/>
        </p:blipFill>
        <p:spPr>
          <a:xfrm>
            <a:off x="8572499" y="2012930"/>
            <a:ext cx="2428747" cy="1525753"/>
          </a:xfrm>
          <a:prstGeom prst="rect">
            <a:avLst/>
          </a:prstGeom>
        </p:spPr>
      </p:pic>
      <p:sp>
        <p:nvSpPr>
          <p:cNvPr id="39" name="TextBox 38">
            <a:extLst>
              <a:ext uri="{FF2B5EF4-FFF2-40B4-BE49-F238E27FC236}">
                <a16:creationId xmlns:a16="http://schemas.microsoft.com/office/drawing/2014/main" id="{7F2970AE-7BC0-F54D-97BB-ABBCC3384E1F}"/>
              </a:ext>
            </a:extLst>
          </p:cNvPr>
          <p:cNvSpPr txBox="1"/>
          <p:nvPr/>
        </p:nvSpPr>
        <p:spPr>
          <a:xfrm>
            <a:off x="8572499" y="3836986"/>
            <a:ext cx="2428747" cy="646331"/>
          </a:xfrm>
          <a:prstGeom prst="rect">
            <a:avLst/>
          </a:prstGeom>
          <a:noFill/>
        </p:spPr>
        <p:txBody>
          <a:bodyPr wrap="square" rtlCol="0">
            <a:spAutoFit/>
          </a:bodyPr>
          <a:lstStyle/>
          <a:p>
            <a:r>
              <a:rPr lang="en-US" dirty="0"/>
              <a:t>Judgement of target depth</a:t>
            </a:r>
          </a:p>
        </p:txBody>
      </p:sp>
      <p:sp>
        <p:nvSpPr>
          <p:cNvPr id="16" name="TextBox 15">
            <a:extLst>
              <a:ext uri="{FF2B5EF4-FFF2-40B4-BE49-F238E27FC236}">
                <a16:creationId xmlns:a16="http://schemas.microsoft.com/office/drawing/2014/main" id="{A5CCF3B9-D79F-434C-8238-DC2D45DAD6E0}"/>
              </a:ext>
            </a:extLst>
          </p:cNvPr>
          <p:cNvSpPr txBox="1"/>
          <p:nvPr/>
        </p:nvSpPr>
        <p:spPr>
          <a:xfrm>
            <a:off x="213878" y="4822903"/>
            <a:ext cx="7998395"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pic>
        <p:nvPicPr>
          <p:cNvPr id="4" name="Picture 3" descr="A picture containing fabric&#10;&#10;Description automatically generated">
            <a:extLst>
              <a:ext uri="{FF2B5EF4-FFF2-40B4-BE49-F238E27FC236}">
                <a16:creationId xmlns:a16="http://schemas.microsoft.com/office/drawing/2014/main" id="{472590AB-6DB2-E349-8C2D-B39960385702}"/>
              </a:ext>
            </a:extLst>
          </p:cNvPr>
          <p:cNvPicPr>
            <a:picLocks noChangeAspect="1"/>
          </p:cNvPicPr>
          <p:nvPr/>
        </p:nvPicPr>
        <p:blipFill>
          <a:blip r:embed="rId6"/>
          <a:stretch>
            <a:fillRect/>
          </a:stretch>
        </p:blipFill>
        <p:spPr>
          <a:xfrm flipH="1">
            <a:off x="5742643" y="1931971"/>
            <a:ext cx="2362317" cy="1743856"/>
          </a:xfrm>
          <a:prstGeom prst="rect">
            <a:avLst/>
          </a:prstGeom>
        </p:spPr>
      </p:pic>
    </p:spTree>
    <p:custDataLst>
      <p:tags r:id="rId1"/>
    </p:custDataLst>
    <p:extLst>
      <p:ext uri="{BB962C8B-B14F-4D97-AF65-F5344CB8AC3E}">
        <p14:creationId xmlns:p14="http://schemas.microsoft.com/office/powerpoint/2010/main" val="2866533841"/>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10" grpId="0"/>
      <p:bldP spid="26" grpId="0"/>
      <p:bldP spid="28" grpId="0"/>
      <p:bldP spid="37" grpId="0" animBg="1"/>
      <p:bldP spid="38" grpId="0" animBg="1"/>
      <p:bldP spid="39"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22-5DA2-9D40-B4CA-60D86FDDED7F}"/>
              </a:ext>
            </a:extLst>
          </p:cNvPr>
          <p:cNvSpPr>
            <a:spLocks noGrp="1"/>
          </p:cNvSpPr>
          <p:nvPr>
            <p:ph type="title"/>
          </p:nvPr>
        </p:nvSpPr>
        <p:spPr/>
        <p:txBody>
          <a:bodyPr/>
          <a:lstStyle/>
          <a:p>
            <a:endParaRPr lang="en-US"/>
          </a:p>
        </p:txBody>
      </p:sp>
      <p:pic>
        <p:nvPicPr>
          <p:cNvPr id="20" name="Content Placeholder 19" descr="A black couch in a room&#10;&#10;Description automatically generated with medium confidence">
            <a:extLst>
              <a:ext uri="{FF2B5EF4-FFF2-40B4-BE49-F238E27FC236}">
                <a16:creationId xmlns:a16="http://schemas.microsoft.com/office/drawing/2014/main" id="{CB5E88D1-148E-CA46-81F7-36B2B11B433A}"/>
              </a:ext>
            </a:extLst>
          </p:cNvPr>
          <p:cNvPicPr>
            <a:picLocks noGrp="1" noChangeAspect="1"/>
          </p:cNvPicPr>
          <p:nvPr>
            <p:ph idx="1"/>
          </p:nvPr>
        </p:nvPicPr>
        <p:blipFill>
          <a:blip r:embed="rId3"/>
          <a:stretch>
            <a:fillRect/>
          </a:stretch>
        </p:blipFill>
        <p:spPr>
          <a:xfrm>
            <a:off x="6335712" y="2192104"/>
            <a:ext cx="4635500" cy="3365500"/>
          </a:xfrm>
        </p:spPr>
      </p:pic>
      <p:pic>
        <p:nvPicPr>
          <p:cNvPr id="10" name="Picture 9" descr="A picture containing indoor, red, floor, wall&#10;&#10;Description automatically generated">
            <a:extLst>
              <a:ext uri="{FF2B5EF4-FFF2-40B4-BE49-F238E27FC236}">
                <a16:creationId xmlns:a16="http://schemas.microsoft.com/office/drawing/2014/main" id="{4DEC0160-F921-A24F-9183-E88E713F1C94}"/>
              </a:ext>
            </a:extLst>
          </p:cNvPr>
          <p:cNvPicPr>
            <a:picLocks noChangeAspect="1"/>
          </p:cNvPicPr>
          <p:nvPr/>
        </p:nvPicPr>
        <p:blipFill>
          <a:blip r:embed="rId4"/>
          <a:stretch>
            <a:fillRect/>
          </a:stretch>
        </p:blipFill>
        <p:spPr>
          <a:xfrm>
            <a:off x="240571" y="3492500"/>
            <a:ext cx="4635500" cy="3365500"/>
          </a:xfrm>
          <a:prstGeom prst="rect">
            <a:avLst/>
          </a:prstGeom>
        </p:spPr>
      </p:pic>
      <p:pic>
        <p:nvPicPr>
          <p:cNvPr id="14" name="Picture 13" descr="A picture containing floor, wall, indoor, room&#10;&#10;Description automatically generated">
            <a:extLst>
              <a:ext uri="{FF2B5EF4-FFF2-40B4-BE49-F238E27FC236}">
                <a16:creationId xmlns:a16="http://schemas.microsoft.com/office/drawing/2014/main" id="{7F436BB8-8907-404D-B3C1-C35A69117CC9}"/>
              </a:ext>
            </a:extLst>
          </p:cNvPr>
          <p:cNvPicPr>
            <a:picLocks noChangeAspect="1"/>
          </p:cNvPicPr>
          <p:nvPr/>
        </p:nvPicPr>
        <p:blipFill>
          <a:blip r:embed="rId5"/>
          <a:stretch>
            <a:fillRect/>
          </a:stretch>
        </p:blipFill>
        <p:spPr>
          <a:xfrm>
            <a:off x="240571" y="202263"/>
            <a:ext cx="4635500" cy="3365500"/>
          </a:xfrm>
          <a:prstGeom prst="rect">
            <a:avLst/>
          </a:prstGeom>
        </p:spPr>
      </p:pic>
    </p:spTree>
    <p:extLst>
      <p:ext uri="{BB962C8B-B14F-4D97-AF65-F5344CB8AC3E}">
        <p14:creationId xmlns:p14="http://schemas.microsoft.com/office/powerpoint/2010/main" val="2337472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417D-7480-C847-AB34-85FE1FDE0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5B6EF3-B414-2E4F-A36F-9E8EB0E77188}"/>
              </a:ext>
            </a:extLst>
          </p:cNvPr>
          <p:cNvSpPr>
            <a:spLocks noGrp="1"/>
          </p:cNvSpPr>
          <p:nvPr>
            <p:ph idx="1"/>
          </p:nvPr>
        </p:nvSpPr>
        <p:spPr/>
        <p:txBody>
          <a:bodyPr/>
          <a:lstStyle/>
          <a:p>
            <a:endParaRPr lang="en-US"/>
          </a:p>
        </p:txBody>
      </p:sp>
      <p:pic>
        <p:nvPicPr>
          <p:cNvPr id="4" name="Content Placeholder 5" descr="A picture containing indoor, floor, wall, window&#10;&#10;Description automatically generated">
            <a:extLst>
              <a:ext uri="{FF2B5EF4-FFF2-40B4-BE49-F238E27FC236}">
                <a16:creationId xmlns:a16="http://schemas.microsoft.com/office/drawing/2014/main" id="{C1B023B9-C364-254D-8E0B-7D0347CBA37B}"/>
              </a:ext>
            </a:extLst>
          </p:cNvPr>
          <p:cNvPicPr>
            <a:picLocks noChangeAspect="1"/>
          </p:cNvPicPr>
          <p:nvPr/>
        </p:nvPicPr>
        <p:blipFill>
          <a:blip r:embed="rId2"/>
          <a:stretch>
            <a:fillRect/>
          </a:stretch>
        </p:blipFill>
        <p:spPr>
          <a:xfrm>
            <a:off x="6511587" y="3285307"/>
            <a:ext cx="4635500" cy="3365500"/>
          </a:xfrm>
          <a:prstGeom prst="rect">
            <a:avLst/>
          </a:prstGeom>
        </p:spPr>
      </p:pic>
      <p:pic>
        <p:nvPicPr>
          <p:cNvPr id="6" name="Picture 5" descr="A picture containing text, floor, indoor, chair&#10;&#10;Description automatically generated">
            <a:extLst>
              <a:ext uri="{FF2B5EF4-FFF2-40B4-BE49-F238E27FC236}">
                <a16:creationId xmlns:a16="http://schemas.microsoft.com/office/drawing/2014/main" id="{9075753F-DE7A-3049-90A8-43D36FFA3AC8}"/>
              </a:ext>
            </a:extLst>
          </p:cNvPr>
          <p:cNvPicPr>
            <a:picLocks noChangeAspect="1"/>
          </p:cNvPicPr>
          <p:nvPr/>
        </p:nvPicPr>
        <p:blipFill>
          <a:blip r:embed="rId3"/>
          <a:stretch>
            <a:fillRect/>
          </a:stretch>
        </p:blipFill>
        <p:spPr>
          <a:xfrm>
            <a:off x="138607" y="3202430"/>
            <a:ext cx="4635500" cy="3365500"/>
          </a:xfrm>
          <a:prstGeom prst="rect">
            <a:avLst/>
          </a:prstGeom>
        </p:spPr>
      </p:pic>
    </p:spTree>
    <p:extLst>
      <p:ext uri="{BB962C8B-B14F-4D97-AF65-F5344CB8AC3E}">
        <p14:creationId xmlns:p14="http://schemas.microsoft.com/office/powerpoint/2010/main" val="361324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4E7AA-35C9-1740-A43F-D304D77D29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6085CB-E745-2B4E-9DA9-06685530262D}"/>
              </a:ext>
            </a:extLst>
          </p:cNvPr>
          <p:cNvSpPr>
            <a:spLocks noGrp="1"/>
          </p:cNvSpPr>
          <p:nvPr>
            <p:ph idx="1"/>
          </p:nvPr>
        </p:nvSpPr>
        <p:spPr/>
        <p:txBody>
          <a:bodyPr/>
          <a:lstStyle/>
          <a:p>
            <a:endParaRPr lang="en-US"/>
          </a:p>
        </p:txBody>
      </p:sp>
      <p:pic>
        <p:nvPicPr>
          <p:cNvPr id="4" name="Picture 3" descr="A picture containing wall, indoor, floor, room&#10;&#10;Description automatically generated">
            <a:extLst>
              <a:ext uri="{FF2B5EF4-FFF2-40B4-BE49-F238E27FC236}">
                <a16:creationId xmlns:a16="http://schemas.microsoft.com/office/drawing/2014/main" id="{EDA833FF-FC63-A341-9EFE-60A8813AEDA7}"/>
              </a:ext>
            </a:extLst>
          </p:cNvPr>
          <p:cNvPicPr>
            <a:picLocks noChangeAspect="1"/>
          </p:cNvPicPr>
          <p:nvPr/>
        </p:nvPicPr>
        <p:blipFill>
          <a:blip r:embed="rId2"/>
          <a:stretch>
            <a:fillRect/>
          </a:stretch>
        </p:blipFill>
        <p:spPr>
          <a:xfrm>
            <a:off x="3778250" y="1746250"/>
            <a:ext cx="4635500" cy="3365500"/>
          </a:xfrm>
          <a:prstGeom prst="rect">
            <a:avLst/>
          </a:prstGeom>
        </p:spPr>
      </p:pic>
      <p:pic>
        <p:nvPicPr>
          <p:cNvPr id="5" name="Picture 4" descr="A picture containing text, floor, indoor, blue&#10;&#10;Description automatically generated">
            <a:extLst>
              <a:ext uri="{FF2B5EF4-FFF2-40B4-BE49-F238E27FC236}">
                <a16:creationId xmlns:a16="http://schemas.microsoft.com/office/drawing/2014/main" id="{22D9857E-5182-8B42-9C59-22E6FB5F1785}"/>
              </a:ext>
            </a:extLst>
          </p:cNvPr>
          <p:cNvPicPr>
            <a:picLocks noChangeAspect="1"/>
          </p:cNvPicPr>
          <p:nvPr/>
        </p:nvPicPr>
        <p:blipFill>
          <a:blip r:embed="rId3"/>
          <a:stretch>
            <a:fillRect/>
          </a:stretch>
        </p:blipFill>
        <p:spPr>
          <a:xfrm>
            <a:off x="6304873" y="538255"/>
            <a:ext cx="4635500" cy="3365500"/>
          </a:xfrm>
          <a:prstGeom prst="rect">
            <a:avLst/>
          </a:prstGeom>
        </p:spPr>
      </p:pic>
    </p:spTree>
    <p:extLst>
      <p:ext uri="{BB962C8B-B14F-4D97-AF65-F5344CB8AC3E}">
        <p14:creationId xmlns:p14="http://schemas.microsoft.com/office/powerpoint/2010/main" val="1922952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3"/>
          <a:stretch>
            <a:fillRect/>
          </a:stretch>
        </p:blipFill>
        <p:spPr>
          <a:xfrm>
            <a:off x="2349133"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1EF1130A-D521-B049-83A3-8278CD39B626}"/>
              </a:ext>
            </a:extLst>
          </p:cNvPr>
          <p:cNvPicPr>
            <a:picLocks noChangeAspect="1"/>
          </p:cNvPicPr>
          <p:nvPr/>
        </p:nvPicPr>
        <p:blipFill>
          <a:blip r:embed="rId4"/>
          <a:stretch>
            <a:fillRect/>
          </a:stretch>
        </p:blipFill>
        <p:spPr>
          <a:xfrm>
            <a:off x="2349134" y="1234416"/>
            <a:ext cx="7493734" cy="5441983"/>
          </a:xfrm>
          <a:prstGeom prst="rect">
            <a:avLst/>
          </a:prstGeom>
        </p:spPr>
      </p:pic>
      <p:pic>
        <p:nvPicPr>
          <p:cNvPr id="5" name="Picture 4" descr="A picture containing indoor, green, tiled&#10;&#10;Description automatically generated">
            <a:extLst>
              <a:ext uri="{FF2B5EF4-FFF2-40B4-BE49-F238E27FC236}">
                <a16:creationId xmlns:a16="http://schemas.microsoft.com/office/drawing/2014/main" id="{B2C37D01-419F-2243-A013-8ECCEC565001}"/>
              </a:ext>
            </a:extLst>
          </p:cNvPr>
          <p:cNvPicPr>
            <a:picLocks noChangeAspect="1"/>
          </p:cNvPicPr>
          <p:nvPr/>
        </p:nvPicPr>
        <p:blipFill>
          <a:blip r:embed="rId5"/>
          <a:stretch>
            <a:fillRect/>
          </a:stretch>
        </p:blipFill>
        <p:spPr>
          <a:xfrm>
            <a:off x="2349132" y="1233089"/>
            <a:ext cx="7493734" cy="5439569"/>
          </a:xfrm>
          <a:prstGeom prst="rect">
            <a:avLst/>
          </a:prstGeom>
        </p:spPr>
      </p:pic>
      <p:pic>
        <p:nvPicPr>
          <p:cNvPr id="6" name="Content Placeholder 4" descr="A picture containing indoor, green, tiled&#10;&#10;Description automatically generated">
            <a:extLst>
              <a:ext uri="{FF2B5EF4-FFF2-40B4-BE49-F238E27FC236}">
                <a16:creationId xmlns:a16="http://schemas.microsoft.com/office/drawing/2014/main" id="{4497695E-59DD-0A47-9F6B-A37E58F7AEA2}"/>
              </a:ext>
            </a:extLst>
          </p:cNvPr>
          <p:cNvPicPr>
            <a:picLocks noGrp="1" noChangeAspect="1"/>
          </p:cNvPicPr>
          <p:nvPr>
            <p:ph idx="1"/>
          </p:nvPr>
        </p:nvPicPr>
        <p:blipFill>
          <a:blip r:embed="rId6"/>
          <a:stretch>
            <a:fillRect/>
          </a:stretch>
        </p:blipFill>
        <p:spPr>
          <a:xfrm>
            <a:off x="2333890" y="1229347"/>
            <a:ext cx="7493734" cy="5441983"/>
          </a:xfrm>
        </p:spPr>
      </p:pic>
    </p:spTree>
    <p:extLst>
      <p:ext uri="{BB962C8B-B14F-4D97-AF65-F5344CB8AC3E}">
        <p14:creationId xmlns:p14="http://schemas.microsoft.com/office/powerpoint/2010/main" val="1920287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5" name="Content Placeholder 4">
            <a:extLst>
              <a:ext uri="{FF2B5EF4-FFF2-40B4-BE49-F238E27FC236}">
                <a16:creationId xmlns:a16="http://schemas.microsoft.com/office/drawing/2014/main" id="{5E00140C-6721-5E41-8DA9-BEA4B413BD71}"/>
              </a:ext>
            </a:extLst>
          </p:cNvPr>
          <p:cNvPicPr>
            <a:picLocks noGrp="1" noChangeAspect="1"/>
          </p:cNvPicPr>
          <p:nvPr>
            <p:ph idx="1"/>
          </p:nvPr>
        </p:nvPicPr>
        <p:blipFill>
          <a:blip r:embed="rId3"/>
          <a:stretch>
            <a:fillRect/>
          </a:stretch>
        </p:blipFill>
        <p:spPr>
          <a:xfrm>
            <a:off x="5713414" y="642144"/>
            <a:ext cx="5573711" cy="5573711"/>
          </a:xfrm>
        </p:spPr>
      </p:pic>
    </p:spTree>
    <p:extLst>
      <p:ext uri="{BB962C8B-B14F-4D97-AF65-F5344CB8AC3E}">
        <p14:creationId xmlns:p14="http://schemas.microsoft.com/office/powerpoint/2010/main" val="1293245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ags/tag2.xml><?xml version="1.0" encoding="utf-8"?>
<p:tagLst xmlns:a="http://schemas.openxmlformats.org/drawingml/2006/main" xmlns:r="http://schemas.openxmlformats.org/officeDocument/2006/relationships" xmlns:p="http://schemas.openxmlformats.org/presentationml/2006/main">
  <p:tag name="TIMING" val="|40.1|48.3"/>
</p:tagLst>
</file>

<file path=ppt/tags/tag3.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19093</TotalTime>
  <Words>8280</Words>
  <Application>Microsoft Macintosh PowerPoint</Application>
  <PresentationFormat>Widescreen</PresentationFormat>
  <Paragraphs>1210</Paragraphs>
  <Slides>96</Slides>
  <Notes>85</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Apple Braille</vt:lpstr>
      <vt:lpstr>Arial</vt:lpstr>
      <vt:lpstr>Calibri</vt:lpstr>
      <vt:lpstr>Calibri Light</vt:lpstr>
      <vt:lpstr>Cambria Math</vt:lpstr>
      <vt:lpstr>Georgia</vt:lpstr>
      <vt:lpstr>Lucida Console</vt:lpstr>
      <vt:lpstr>Times New Roman</vt:lpstr>
      <vt:lpstr>Tw Cen MT</vt:lpstr>
      <vt:lpstr>Office Theme</vt:lpstr>
      <vt:lpstr>A Novel Generalization between Verbal Judgments and Perceptual Discrimination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How are depth cues integrated to form a percept?</vt:lpstr>
      <vt:lpstr>Stimuli: SUN-RGBD Database </vt:lpstr>
      <vt:lpstr>Stimulus Selection</vt:lpstr>
      <vt:lpstr>Focal Length</vt:lpstr>
      <vt:lpstr>Outline</vt:lpstr>
      <vt:lpstr>Verbal Judgement Task Design</vt:lpstr>
      <vt:lpstr>Linear Model of Individual Stimuli </vt:lpstr>
      <vt:lpstr>Effect of Viewing Duration on Sensitivity </vt:lpstr>
      <vt:lpstr>Participant Depth Scale Variability</vt:lpstr>
      <vt:lpstr>Normalized Performance</vt:lpstr>
      <vt:lpstr>Normalized Performance</vt:lpstr>
      <vt:lpstr>Target Visual Search</vt:lpstr>
      <vt:lpstr>Outline</vt:lpstr>
      <vt:lpstr>Target at Center: Verbal Judgement Task Design</vt:lpstr>
      <vt:lpstr>Target at Center: Linear Model of Individual Stimuli </vt:lpstr>
      <vt:lpstr>Effect of Viewing Duration on Sensitivity </vt:lpstr>
      <vt:lpstr>Target at Center: Normalized Performance</vt:lpstr>
      <vt:lpstr> Combined Results</vt:lpstr>
      <vt:lpstr> Combined Results</vt:lpstr>
      <vt:lpstr>Combined Results</vt:lpstr>
      <vt:lpstr>Combined Results</vt:lpstr>
      <vt:lpstr>Residuals </vt:lpstr>
      <vt:lpstr>Residuals</vt:lpstr>
      <vt:lpstr>Residuals</vt:lpstr>
      <vt:lpstr>Residuals</vt:lpstr>
      <vt:lpstr>Residuals</vt:lpstr>
      <vt:lpstr>Individual Image Accuracy</vt:lpstr>
      <vt:lpstr>Individual Image Accuracy</vt:lpstr>
      <vt:lpstr>Low and Stable Error Across Viewing Durations</vt:lpstr>
      <vt:lpstr>Outline</vt:lpstr>
      <vt:lpstr>PowerPoint Presentation</vt:lpstr>
      <vt:lpstr>Methods</vt:lpstr>
      <vt:lpstr>Kinect v2 Object Segmentation </vt:lpstr>
      <vt:lpstr>Kinect v2 Object Segmentation </vt:lpstr>
      <vt:lpstr>Calculating Real World Object Dimensions </vt:lpstr>
      <vt:lpstr>Surface Area: Pixel-wise calculation </vt:lpstr>
      <vt:lpstr>Surface Area: Pixel-wise calculation </vt:lpstr>
      <vt:lpstr>Surface Area: Pixel-wise calculation </vt:lpstr>
      <vt:lpstr>Surface Area: Pixel-wise calculation </vt:lpstr>
      <vt:lpstr>Surface Area</vt:lpstr>
      <vt:lpstr>Familiar Size and Relative Size </vt:lpstr>
      <vt:lpstr>Ground Plane</vt:lpstr>
      <vt:lpstr>Clutter</vt:lpstr>
      <vt:lpstr>Volume of space</vt:lpstr>
      <vt:lpstr>Do relative cue values correlate with sensitivity?</vt:lpstr>
      <vt:lpstr>Outline</vt:lpstr>
      <vt:lpstr>Role of gender (N= 192)</vt:lpstr>
      <vt:lpstr>Is there an effect of gender on sensitivity?</vt:lpstr>
      <vt:lpstr>Is there an effect of gender on scaling?</vt:lpstr>
      <vt:lpstr>Role of Age</vt:lpstr>
      <vt:lpstr>Is there a difference in participant slopes based on age?</vt:lpstr>
      <vt:lpstr>Is there a difference in participant slopes based on age?</vt:lpstr>
      <vt:lpstr>Conclusions and Next Steps</vt:lpstr>
      <vt:lpstr>Pilot: Depth Discrimination Paradigm </vt:lpstr>
      <vt:lpstr>Discrimination: Kinect Coded Accuracy</vt:lpstr>
      <vt:lpstr>Predictability of Discrimination Behavior: Accuracy</vt:lpstr>
      <vt:lpstr>Predictability of Discrimination Behavior: Accuracy</vt:lpstr>
      <vt:lpstr>Predictability of Discrimination Behavior: RT</vt:lpstr>
      <vt:lpstr>Conclusions and Next Steps</vt:lpstr>
      <vt:lpstr>Thank you!!</vt:lpstr>
      <vt:lpstr>PowerPoint Presentation</vt:lpstr>
      <vt:lpstr>Target at Center: Normalized Performance</vt:lpstr>
      <vt:lpstr>Target at Center: Normalized Performance</vt:lpstr>
      <vt:lpstr>Future Directions </vt:lpstr>
      <vt:lpstr>Task Design (N= 192)</vt:lpstr>
      <vt:lpstr>Camera Rotation: Roll, Pitch, and Yaw </vt:lpstr>
      <vt:lpstr>Camera Rotation: Roll, Pitch, and Yaw </vt:lpstr>
      <vt:lpstr>Large Decrease in Error Across Viewing Durations</vt:lpstr>
      <vt:lpstr>Consistent Overestimation Across Viewing Durations</vt:lpstr>
      <vt:lpstr>PowerPoint Presentation</vt:lpstr>
      <vt:lpstr>PowerPoint Presentation</vt:lpstr>
      <vt:lpstr>PowerPoint Presentation</vt:lpstr>
      <vt:lpstr>Individual Image: Role of Duration</vt:lpstr>
      <vt:lpstr> A computer vision approach to extracting cues from real-world scenes </vt:lpstr>
      <vt:lpstr>PowerPoint Presentation</vt:lpstr>
      <vt:lpstr>Ground Truth Depth Cue Coding </vt:lpstr>
      <vt:lpstr>Relative impact of depth cues on depth perception in natural scenes </vt:lpstr>
      <vt:lpstr>Relative impact of depth cues on depth perception in natural scenes </vt:lpstr>
      <vt:lpstr>Relative impact of depth cues on depth perception in natural scenes </vt:lpstr>
      <vt:lpstr>Duration manipulation on depth judgements</vt:lpstr>
      <vt:lpstr>PowerPoint Presentation</vt:lpstr>
      <vt:lpstr>PowerPoint Presentation</vt:lpstr>
      <vt:lpstr>PowerPoint Presentation</vt:lpstr>
      <vt:lpstr>Surface Area: Pixel-wise calculation </vt:lpstr>
      <vt:lpstr>Image Complexity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Microsoft Office User</cp:lastModifiedBy>
  <cp:revision>428</cp:revision>
  <dcterms:created xsi:type="dcterms:W3CDTF">2020-04-30T18:34:58Z</dcterms:created>
  <dcterms:modified xsi:type="dcterms:W3CDTF">2022-10-10T23:07:26Z</dcterms:modified>
</cp:coreProperties>
</file>